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82"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49" r:id="rId47"/>
    <p:sldId id="350"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7190C39-2E5C-49AF-A550-C1737C81E2CE}" type="datetimeFigureOut">
              <a:rPr lang="en-US"/>
              <a:pPr>
                <a:defRPr/>
              </a:pPr>
              <a:t>11/17/2009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704BA88-3886-46EE-8757-E2F2C261A516}"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2F3894-F848-40A7-BB8E-8D0AF4AF3260}" type="slidenum">
              <a:rPr lang="en-GB" smtClean="0"/>
              <a:pPr/>
              <a:t>1</a:t>
            </a:fld>
            <a:endParaRPr lang="en-GB" smtClean="0"/>
          </a:p>
        </p:txBody>
      </p:sp>
      <p:sp>
        <p:nvSpPr>
          <p:cNvPr id="43013"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E6E139-EAA5-4DBD-B420-17FCDEDEF27A}" type="slidenum">
              <a:rPr lang="en-GB"/>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1B041A-5A3C-4737-9A9C-659CC851AD30}" type="slidenum">
              <a:rPr lang="en-GB"/>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1B1F25-D0C7-4B5D-965B-EF7C93395D0C}" type="slidenum">
              <a:rPr lang="en-US"/>
              <a:pPr/>
              <a:t>12</a:t>
            </a:fld>
            <a:endParaRPr lang="en-US"/>
          </a:p>
        </p:txBody>
      </p:sp>
      <p:sp>
        <p:nvSpPr>
          <p:cNvPr id="215042" name="Rectangle 2"/>
          <p:cNvSpPr>
            <a:spLocks noRo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0FCA4B-7919-4CB3-8654-A3BD282DD52C}" type="slidenum">
              <a:rPr lang="en-US"/>
              <a:pPr/>
              <a:t>13</a:t>
            </a:fld>
            <a:endParaRPr lang="en-US"/>
          </a:p>
        </p:txBody>
      </p:sp>
      <p:sp>
        <p:nvSpPr>
          <p:cNvPr id="216066" name="Rectangle 2"/>
          <p:cNvSpPr>
            <a:spLocks noRo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01506-975F-4DFA-85D7-EC6CDEB299F4}" type="slidenum">
              <a:rPr lang="en-US"/>
              <a:pPr/>
              <a:t>14</a:t>
            </a:fld>
            <a:endParaRPr lang="en-US"/>
          </a:p>
        </p:txBody>
      </p:sp>
      <p:sp>
        <p:nvSpPr>
          <p:cNvPr id="217090" name="Rectangle 2"/>
          <p:cNvSpPr>
            <a:spLocks noRot="1"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2183B-1389-48C3-82EF-768E243670FE}" type="slidenum">
              <a:rPr lang="en-US"/>
              <a:pPr/>
              <a:t>15</a:t>
            </a:fld>
            <a:endParaRPr lang="en-US"/>
          </a:p>
        </p:txBody>
      </p:sp>
      <p:sp>
        <p:nvSpPr>
          <p:cNvPr id="218114" name="Rectangle 2"/>
          <p:cNvSpPr>
            <a:spLocks noRot="1" noChangeArrowheads="1" noTextEdit="1"/>
          </p:cNvSpPr>
          <p:nvPr>
            <p:ph type="sldImg"/>
          </p:nvPr>
        </p:nvSpPr>
        <p:spPr>
          <a:ln/>
        </p:spPr>
      </p:sp>
      <p:sp>
        <p:nvSpPr>
          <p:cNvPr id="218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E2867A-CF35-4C22-BE14-8CAEF48E6659}" type="slidenum">
              <a:rPr lang="en-US"/>
              <a:pPr/>
              <a:t>16</a:t>
            </a:fld>
            <a:endParaRPr lang="en-US"/>
          </a:p>
        </p:txBody>
      </p:sp>
      <p:sp>
        <p:nvSpPr>
          <p:cNvPr id="220162" name="Rectangle 2"/>
          <p:cNvSpPr>
            <a:spLocks noRo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8BDBA-BB3E-46FE-AB77-24F140824B77}" type="slidenum">
              <a:rPr lang="en-US"/>
              <a:pPr/>
              <a:t>17</a:t>
            </a:fld>
            <a:endParaRPr lang="en-US"/>
          </a:p>
        </p:txBody>
      </p:sp>
      <p:sp>
        <p:nvSpPr>
          <p:cNvPr id="231426" name="Rectangle 2"/>
          <p:cNvSpPr>
            <a:spLocks noRo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603A95-F323-4607-965F-1A9230443816}" type="slidenum">
              <a:rPr lang="en-US"/>
              <a:pPr/>
              <a:t>18</a:t>
            </a:fld>
            <a:endParaRPr lang="en-US"/>
          </a:p>
        </p:txBody>
      </p:sp>
      <p:sp>
        <p:nvSpPr>
          <p:cNvPr id="232450" name="Rectangle 2"/>
          <p:cNvSpPr>
            <a:spLocks noRo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73D71-1A83-434C-9FC6-ECDA6A500BDD}" type="slidenum">
              <a:rPr lang="en-US"/>
              <a:pPr/>
              <a:t>19</a:t>
            </a:fld>
            <a:endParaRPr lang="en-US"/>
          </a:p>
        </p:txBody>
      </p:sp>
      <p:sp>
        <p:nvSpPr>
          <p:cNvPr id="233474" name="Rectangle 2"/>
          <p:cNvSpPr>
            <a:spLocks noRo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3BDA36-F776-4A2F-8D3B-EFCAB2BBA4F9}" type="slidenum">
              <a:rPr lang="en-GB"/>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88166A-A443-48AC-B380-A55A41AB15F4}" type="slidenum">
              <a:rPr lang="en-US"/>
              <a:pPr/>
              <a:t>20</a:t>
            </a:fld>
            <a:endParaRPr lang="en-US"/>
          </a:p>
        </p:txBody>
      </p:sp>
      <p:sp>
        <p:nvSpPr>
          <p:cNvPr id="234498" name="Rectangle 2"/>
          <p:cNvSpPr>
            <a:spLocks noRo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E58FA8-F9AC-4D73-A540-6DFF14812667}" type="slidenum">
              <a:rPr lang="en-US"/>
              <a:pPr/>
              <a:t>21</a:t>
            </a:fld>
            <a:endParaRPr lang="en-US"/>
          </a:p>
        </p:txBody>
      </p:sp>
      <p:sp>
        <p:nvSpPr>
          <p:cNvPr id="235522" name="Rectangle 2"/>
          <p:cNvSpPr>
            <a:spLocks noRot="1" noChangeArrowheads="1" noTextEdit="1"/>
          </p:cNvSpPr>
          <p:nvPr>
            <p:ph type="sldImg"/>
          </p:nvPr>
        </p:nvSpPr>
        <p:spPr>
          <a:ln/>
        </p:spPr>
      </p:sp>
      <p:sp>
        <p:nvSpPr>
          <p:cNvPr id="235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C3EEC6-80BE-4FF4-A241-C905BDD6B5CF}" type="slidenum">
              <a:rPr lang="en-US"/>
              <a:pPr/>
              <a:t>22</a:t>
            </a:fld>
            <a:endParaRPr lang="en-US"/>
          </a:p>
        </p:txBody>
      </p:sp>
      <p:sp>
        <p:nvSpPr>
          <p:cNvPr id="239618" name="Rectangle 2"/>
          <p:cNvSpPr>
            <a:spLocks noRo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BEBE87-A576-4A25-921B-0A40D36CFF91}" type="slidenum">
              <a:rPr lang="en-US"/>
              <a:pPr/>
              <a:t>23</a:t>
            </a:fld>
            <a:endParaRPr lang="en-US"/>
          </a:p>
        </p:txBody>
      </p:sp>
      <p:sp>
        <p:nvSpPr>
          <p:cNvPr id="240642" name="Rectangle 2"/>
          <p:cNvSpPr>
            <a:spLocks noRo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168B15-19D5-4858-9C93-87E3C90EF1A6}" type="slidenum">
              <a:rPr lang="en-US"/>
              <a:pPr/>
              <a:t>24</a:t>
            </a:fld>
            <a:endParaRPr lang="en-US"/>
          </a:p>
        </p:txBody>
      </p:sp>
      <p:sp>
        <p:nvSpPr>
          <p:cNvPr id="241666" name="Rectangle 2"/>
          <p:cNvSpPr>
            <a:spLocks noRo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D4C606-2794-441F-9648-BEDC7195FA40}" type="slidenum">
              <a:rPr lang="en-US"/>
              <a:pPr/>
              <a:t>25</a:t>
            </a:fld>
            <a:endParaRPr lang="en-US"/>
          </a:p>
        </p:txBody>
      </p:sp>
      <p:sp>
        <p:nvSpPr>
          <p:cNvPr id="242690" name="Rectangle 2"/>
          <p:cNvSpPr>
            <a:spLocks noRo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94C510-F332-407B-B25C-F050ACADE6D9}" type="slidenum">
              <a:rPr lang="en-US"/>
              <a:pPr/>
              <a:t>26</a:t>
            </a:fld>
            <a:endParaRPr lang="en-US"/>
          </a:p>
        </p:txBody>
      </p:sp>
      <p:sp>
        <p:nvSpPr>
          <p:cNvPr id="243714" name="Rectangle 2"/>
          <p:cNvSpPr>
            <a:spLocks noRo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3CA8C1-9BD1-49F8-96F8-07E08328F0EF}" type="slidenum">
              <a:rPr lang="en-US"/>
              <a:pPr/>
              <a:t>27</a:t>
            </a:fld>
            <a:endParaRPr lang="en-US"/>
          </a:p>
        </p:txBody>
      </p:sp>
      <p:sp>
        <p:nvSpPr>
          <p:cNvPr id="244738" name="Rectangle 2"/>
          <p:cNvSpPr>
            <a:spLocks noRot="1" noChangeArrowheads="1" noTextEdit="1"/>
          </p:cNvSpPr>
          <p:nvPr>
            <p:ph type="sldImg"/>
          </p:nvPr>
        </p:nvSpPr>
        <p:spPr>
          <a:ln/>
        </p:spPr>
      </p:sp>
      <p:sp>
        <p:nvSpPr>
          <p:cNvPr id="244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1FE9B-3B80-4B6A-A9C0-4BF04DCA05C0}" type="slidenum">
              <a:rPr lang="en-US"/>
              <a:pPr/>
              <a:t>28</a:t>
            </a:fld>
            <a:endParaRPr lang="en-US"/>
          </a:p>
        </p:txBody>
      </p:sp>
      <p:sp>
        <p:nvSpPr>
          <p:cNvPr id="245762" name="Rectangle 2"/>
          <p:cNvSpPr>
            <a:spLocks noRo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76BD05-086B-4D1A-92EA-862DA5655645}" type="slidenum">
              <a:rPr lang="en-US"/>
              <a:pPr/>
              <a:t>29</a:t>
            </a:fld>
            <a:endParaRPr lang="en-US"/>
          </a:p>
        </p:txBody>
      </p:sp>
      <p:sp>
        <p:nvSpPr>
          <p:cNvPr id="246786" name="Rectangle 2"/>
          <p:cNvSpPr>
            <a:spLocks noRo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A1738D-ACE2-465E-9442-EE8851708F54}" type="slidenum">
              <a:rPr lang="en-GB"/>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EE4EA5-93C8-415B-A844-B1C70879122E}" type="slidenum">
              <a:rPr lang="en-US"/>
              <a:pPr/>
              <a:t>30</a:t>
            </a:fld>
            <a:endParaRPr lang="en-US"/>
          </a:p>
        </p:txBody>
      </p:sp>
      <p:sp>
        <p:nvSpPr>
          <p:cNvPr id="247810" name="Rectangle 2"/>
          <p:cNvSpPr>
            <a:spLocks noRo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0152F-03C5-47B7-8119-A073525600A8}" type="slidenum">
              <a:rPr lang="en-US"/>
              <a:pPr/>
              <a:t>31</a:t>
            </a:fld>
            <a:endParaRPr lang="en-US"/>
          </a:p>
        </p:txBody>
      </p:sp>
      <p:sp>
        <p:nvSpPr>
          <p:cNvPr id="248834" name="Rectangle 2"/>
          <p:cNvSpPr>
            <a:spLocks noRo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012F6-3C2E-4A5C-A6A0-564DF4CE3B59}" type="slidenum">
              <a:rPr lang="en-US"/>
              <a:pPr/>
              <a:t>32</a:t>
            </a:fld>
            <a:endParaRPr lang="en-US"/>
          </a:p>
        </p:txBody>
      </p:sp>
      <p:sp>
        <p:nvSpPr>
          <p:cNvPr id="249858" name="Rectangle 2"/>
          <p:cNvSpPr>
            <a:spLocks noRo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CCCB3E-F60F-4F4F-9E87-67827A5B8506}" type="slidenum">
              <a:rPr lang="en-US"/>
              <a:pPr/>
              <a:t>33</a:t>
            </a:fld>
            <a:endParaRPr lang="en-US"/>
          </a:p>
        </p:txBody>
      </p:sp>
      <p:sp>
        <p:nvSpPr>
          <p:cNvPr id="250882" name="Rectangle 2"/>
          <p:cNvSpPr>
            <a:spLocks noRo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F7FFA3-DD65-4D44-B1AA-BCDB449779A2}" type="slidenum">
              <a:rPr lang="en-US"/>
              <a:pPr/>
              <a:t>34</a:t>
            </a:fld>
            <a:endParaRPr lang="en-US"/>
          </a:p>
        </p:txBody>
      </p:sp>
      <p:sp>
        <p:nvSpPr>
          <p:cNvPr id="251906" name="Rectangle 2"/>
          <p:cNvSpPr>
            <a:spLocks noRo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3E8011-83EA-4929-84AE-1441D24BB0D3}" type="slidenum">
              <a:rPr lang="en-US"/>
              <a:pPr/>
              <a:t>35</a:t>
            </a:fld>
            <a:endParaRPr lang="en-US"/>
          </a:p>
        </p:txBody>
      </p:sp>
      <p:sp>
        <p:nvSpPr>
          <p:cNvPr id="252930" name="Rectangle 2"/>
          <p:cNvSpPr>
            <a:spLocks noRo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DE61C2-C1CE-4A94-9195-05D7AA6D5BA9}" type="slidenum">
              <a:rPr lang="en-US"/>
              <a:pPr/>
              <a:t>36</a:t>
            </a:fld>
            <a:endParaRPr lang="en-US"/>
          </a:p>
        </p:txBody>
      </p:sp>
      <p:sp>
        <p:nvSpPr>
          <p:cNvPr id="253954" name="Rectangle 2"/>
          <p:cNvSpPr>
            <a:spLocks noRo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560461-01EC-4D0C-8B7F-9183E25FFED2}" type="slidenum">
              <a:rPr lang="en-US"/>
              <a:pPr/>
              <a:t>37</a:t>
            </a:fld>
            <a:endParaRPr lang="en-US"/>
          </a:p>
        </p:txBody>
      </p:sp>
      <p:sp>
        <p:nvSpPr>
          <p:cNvPr id="254978" name="Rectangle 2"/>
          <p:cNvSpPr>
            <a:spLocks noRo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D1B933-588A-484F-8B6F-0A38C0AB56CD}" type="slidenum">
              <a:rPr lang="en-US"/>
              <a:pPr/>
              <a:t>38</a:t>
            </a:fld>
            <a:endParaRPr lang="en-US"/>
          </a:p>
        </p:txBody>
      </p:sp>
      <p:sp>
        <p:nvSpPr>
          <p:cNvPr id="256002" name="Rectangle 2"/>
          <p:cNvSpPr>
            <a:spLocks noRo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8906E-C887-404E-9CC7-48FF66CFC676}" type="slidenum">
              <a:rPr lang="en-US"/>
              <a:pPr/>
              <a:t>39</a:t>
            </a:fld>
            <a:endParaRPr lang="en-US"/>
          </a:p>
        </p:txBody>
      </p:sp>
      <p:sp>
        <p:nvSpPr>
          <p:cNvPr id="257026" name="Rectangle 2"/>
          <p:cNvSpPr>
            <a:spLocks noRo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0AF647-897C-4D6B-A897-71565AD85AC3}" type="slidenum">
              <a:rPr lang="en-GB"/>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D445B6-9C2E-4CFC-B62F-C52487E1CAA0}" type="slidenum">
              <a:rPr lang="en-US"/>
              <a:pPr/>
              <a:t>40</a:t>
            </a:fld>
            <a:endParaRPr lang="en-US"/>
          </a:p>
        </p:txBody>
      </p:sp>
      <p:sp>
        <p:nvSpPr>
          <p:cNvPr id="258050" name="Rectangle 2"/>
          <p:cNvSpPr>
            <a:spLocks noRo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DAF1CF-BCE0-4A44-979F-754D674B3B0F}" type="slidenum">
              <a:rPr lang="en-US"/>
              <a:pPr/>
              <a:t>41</a:t>
            </a:fld>
            <a:endParaRPr lang="en-US"/>
          </a:p>
        </p:txBody>
      </p:sp>
      <p:sp>
        <p:nvSpPr>
          <p:cNvPr id="259074" name="Rectangle 2"/>
          <p:cNvSpPr>
            <a:spLocks noRo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FA06F2-25EA-4C20-92B9-9885FE08F2A9}" type="slidenum">
              <a:rPr lang="en-US"/>
              <a:pPr/>
              <a:t>42</a:t>
            </a:fld>
            <a:endParaRPr lang="en-US"/>
          </a:p>
        </p:txBody>
      </p:sp>
      <p:sp>
        <p:nvSpPr>
          <p:cNvPr id="260098" name="Rectangle 2"/>
          <p:cNvSpPr>
            <a:spLocks noRo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3100FB0-E0B1-4D31-8707-ACDA9B7F0B5C}"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BE3FB8-146F-454E-BA0D-FE9908B8E192}" type="slidenum">
              <a:rPr lang="en-US"/>
              <a:pPr/>
              <a:t>44</a:t>
            </a:fld>
            <a:endParaRPr lang="en-US"/>
          </a:p>
        </p:txBody>
      </p:sp>
      <p:sp>
        <p:nvSpPr>
          <p:cNvPr id="261122" name="Rectangle 2"/>
          <p:cNvSpPr>
            <a:spLocks noRo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9CCF4-2B3E-45AD-BB6C-78C3072286A3}" type="slidenum">
              <a:rPr lang="en-US"/>
              <a:pPr/>
              <a:t>45</a:t>
            </a:fld>
            <a:endParaRPr lang="en-US"/>
          </a:p>
        </p:txBody>
      </p:sp>
      <p:sp>
        <p:nvSpPr>
          <p:cNvPr id="262146" name="Rectangle 2"/>
          <p:cNvSpPr>
            <a:spLocks noRo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BFDE49-A5D7-4DD9-B953-4DD1F555A3ED}" type="slidenum">
              <a:rPr lang="en-US"/>
              <a:pPr/>
              <a:t>46</a:t>
            </a:fld>
            <a:endParaRPr lang="en-US"/>
          </a:p>
        </p:txBody>
      </p:sp>
      <p:sp>
        <p:nvSpPr>
          <p:cNvPr id="284674" name="Rectangle 2"/>
          <p:cNvSpPr>
            <a:spLocks noRo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3100FB0-E0B1-4D31-8707-ACDA9B7F0B5C}" type="slidenum">
              <a:rPr lang="en-US" smtClean="0"/>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02B06B-0BF1-4D72-8E2C-7EB0AE4A0E1C}" type="slidenum">
              <a:rPr lang="en-GB"/>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CE51E6-0C99-4D59-A689-3D0D7F2E4210}" type="slidenum">
              <a:rPr lang="en-GB"/>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924D31-E4D4-48CF-BF61-51F94FF6F8D4}" type="slidenum">
              <a:rPr lang="en-GB"/>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E07EB9-8C93-4B50-BE2A-2A53627B8F13}" type="slidenum">
              <a:rPr lang="en-GB"/>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6634D4-8402-434A-AA93-2BFCE7F22634}" type="slidenum">
              <a:rPr lang="en-GB"/>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DA886351-B545-4E58-B2FF-A1EA3FD561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FB30F00-68EA-427E-B340-92EEBF0546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97B77E9-9D95-450B-9F83-9B757CC9F27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5026E37-2872-48ED-B7B6-BFF56B815E7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E39C3D9E-57C2-4277-BC06-DB719BCBEC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70C75A61-E7EC-42F9-BD54-7391EDEBAC1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D2063132-CAF8-4202-A4D7-9E1C31FA3B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D85CF6F4-49FA-4927-8D00-3F0B9692A8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Date Placeholder 1"/>
          <p:cNvSpPr>
            <a:spLocks noGrp="1"/>
          </p:cNvSpPr>
          <p:nvPr>
            <p:ph type="dt" sz="half" idx="10"/>
          </p:nvPr>
        </p:nvSpPr>
        <p:spPr/>
        <p:txBody>
          <a:bodyPr/>
          <a:lstStyle>
            <a:lvl1pPr>
              <a:defRPr/>
            </a:lvl1pPr>
            <a:extLst/>
          </a:lstStyle>
          <a:p>
            <a:pPr>
              <a:defRPr/>
            </a:pPr>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9D53079D-7E9C-4E7F-9F3D-80BAB00074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A301B09-8FBA-4AEA-9549-8386A947E7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8624B364-CD83-46F1-B889-167B0AA656F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E399782C-F832-4564-B78F-81770F49B13D}"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6" r:id="rId4"/>
    <p:sldLayoutId id="2147483702" r:id="rId5"/>
    <p:sldLayoutId id="2147483697" r:id="rId6"/>
    <p:sldLayoutId id="2147483703" r:id="rId7"/>
    <p:sldLayoutId id="2147483704" r:id="rId8"/>
    <p:sldLayoutId id="2147483705" r:id="rId9"/>
    <p:sldLayoutId id="2147483698" r:id="rId10"/>
    <p:sldLayoutId id="2147483699"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50" y="785813"/>
            <a:ext cx="7407275" cy="2211387"/>
          </a:xfrm>
        </p:spPr>
        <p:txBody>
          <a:bodyPr/>
          <a:lstStyle/>
          <a:p>
            <a:pPr algn="ctr" eaLnBrk="1" fontAlgn="auto" hangingPunct="1">
              <a:spcAft>
                <a:spcPts val="0"/>
              </a:spcAft>
              <a:defRPr/>
            </a:pPr>
            <a:r>
              <a:rPr lang="en-GB" dirty="0" smtClean="0">
                <a:solidFill>
                  <a:schemeClr val="tx2">
                    <a:satMod val="130000"/>
                  </a:schemeClr>
                </a:solidFill>
              </a:rPr>
              <a:t>Data Structures and Algorithms</a:t>
            </a:r>
            <a:br>
              <a:rPr lang="en-GB" dirty="0" smtClean="0">
                <a:solidFill>
                  <a:schemeClr val="tx2">
                    <a:satMod val="130000"/>
                  </a:schemeClr>
                </a:solidFill>
              </a:rPr>
            </a:br>
            <a:endParaRPr lang="en-GB" dirty="0">
              <a:solidFill>
                <a:schemeClr val="tx2">
                  <a:satMod val="130000"/>
                </a:schemeClr>
              </a:solidFill>
            </a:endParaRPr>
          </a:p>
        </p:txBody>
      </p:sp>
      <p:sp>
        <p:nvSpPr>
          <p:cNvPr id="3" name="Subtitle 2"/>
          <p:cNvSpPr>
            <a:spLocks noGrp="1"/>
          </p:cNvSpPr>
          <p:nvPr>
            <p:ph type="subTitle" idx="1"/>
          </p:nvPr>
        </p:nvSpPr>
        <p:spPr>
          <a:xfrm>
            <a:off x="1500188" y="2857500"/>
            <a:ext cx="6124575" cy="2357438"/>
          </a:xfrm>
        </p:spPr>
        <p:txBody>
          <a:bodyPr>
            <a:normAutofit/>
          </a:bodyPr>
          <a:lstStyle/>
          <a:p>
            <a:pPr algn="ctr" eaLnBrk="1" fontAlgn="auto" hangingPunct="1">
              <a:spcAft>
                <a:spcPts val="0"/>
              </a:spcAft>
              <a:buFont typeface="Wingdings 2"/>
              <a:buNone/>
              <a:defRPr/>
            </a:pPr>
            <a:r>
              <a:rPr lang="en-GB" sz="2000" dirty="0" smtClean="0"/>
              <a:t>Lecture </a:t>
            </a:r>
            <a:r>
              <a:rPr lang="en-GB" sz="2000" dirty="0" smtClean="0"/>
              <a:t>17 , 18 and 19 (Sorting)</a:t>
            </a:r>
            <a:endParaRPr lang="en-GB" sz="2000" dirty="0" smtClean="0"/>
          </a:p>
          <a:p>
            <a:pPr algn="ctr" eaLnBrk="1" fontAlgn="auto" hangingPunct="1">
              <a:spcAft>
                <a:spcPts val="0"/>
              </a:spcAft>
              <a:buFont typeface="Wingdings 2"/>
              <a:buNone/>
              <a:defRPr/>
            </a:pPr>
            <a:r>
              <a:rPr lang="en-GB" sz="2000" dirty="0" smtClean="0"/>
              <a:t>Instructor:   Quratulain </a:t>
            </a:r>
          </a:p>
          <a:p>
            <a:pPr algn="ctr" eaLnBrk="1" fontAlgn="auto" hangingPunct="1">
              <a:spcAft>
                <a:spcPts val="0"/>
              </a:spcAft>
              <a:buFont typeface="Wingdings 2"/>
              <a:buNone/>
              <a:defRPr/>
            </a:pPr>
            <a:r>
              <a:rPr lang="en-GB" sz="2000" dirty="0" smtClean="0"/>
              <a:t>Date:  </a:t>
            </a:r>
            <a:r>
              <a:rPr lang="en-GB" sz="2000" dirty="0" smtClean="0"/>
              <a:t>10, 13 </a:t>
            </a:r>
            <a:r>
              <a:rPr lang="en-GB" sz="2000" dirty="0" smtClean="0"/>
              <a:t>and </a:t>
            </a:r>
            <a:r>
              <a:rPr lang="en-GB" sz="2000" dirty="0" smtClean="0"/>
              <a:t>17 November</a:t>
            </a:r>
            <a:r>
              <a:rPr lang="en-GB" sz="2000" dirty="0" smtClean="0"/>
              <a:t>,  2009</a:t>
            </a:r>
          </a:p>
          <a:p>
            <a:pPr algn="ctr" eaLnBrk="1" fontAlgn="auto" hangingPunct="1">
              <a:spcAft>
                <a:spcPts val="0"/>
              </a:spcAft>
              <a:buFont typeface="Wingdings 2"/>
              <a:buNone/>
              <a:defRPr/>
            </a:pPr>
            <a:r>
              <a:rPr lang="en-GB" sz="2800" dirty="0" smtClean="0"/>
              <a:t>Faculty of Computer Science, IBA</a:t>
            </a:r>
          </a:p>
          <a:p>
            <a:pPr algn="ctr" eaLnBrk="1" fontAlgn="auto" hangingPunct="1">
              <a:spcAft>
                <a:spcPts val="0"/>
              </a:spcAft>
              <a:buFont typeface="Wingdings 2"/>
              <a:buNone/>
              <a:defRPr/>
            </a:pP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274638"/>
            <a:ext cx="7696200" cy="715962"/>
          </a:xfrm>
        </p:spPr>
        <p:txBody>
          <a:bodyPr/>
          <a:lstStyle/>
          <a:p>
            <a:pPr algn="l" eaLnBrk="1" hangingPunct="1"/>
            <a:r>
              <a:rPr lang="en-US" sz="2800" dirty="0" smtClean="0"/>
              <a:t>Sorting Algorithms I: Bubble Sort </a:t>
            </a:r>
            <a:r>
              <a:rPr lang="en-US" sz="2800" dirty="0" smtClean="0">
                <a:cs typeface="Times New Roman" pitchFamily="18" charset="0"/>
              </a:rPr>
              <a:t>—</a:t>
            </a:r>
            <a:r>
              <a:rPr lang="en-US" sz="2800" dirty="0" smtClean="0"/>
              <a:t> Analysis</a:t>
            </a:r>
          </a:p>
        </p:txBody>
      </p:sp>
      <p:sp>
        <p:nvSpPr>
          <p:cNvPr id="14339" name="Rectangle 3"/>
          <p:cNvSpPr>
            <a:spLocks noGrp="1" noChangeArrowheads="1"/>
          </p:cNvSpPr>
          <p:nvPr>
            <p:ph type="body" idx="1"/>
          </p:nvPr>
        </p:nvSpPr>
        <p:spPr>
          <a:xfrm>
            <a:off x="914400" y="1066800"/>
            <a:ext cx="8229600" cy="5791200"/>
          </a:xfrm>
        </p:spPr>
        <p:txBody>
          <a:bodyPr/>
          <a:lstStyle/>
          <a:p>
            <a:pPr eaLnBrk="1" hangingPunct="1"/>
            <a:r>
              <a:rPr lang="en-US" sz="2400" dirty="0" smtClean="0"/>
              <a:t>Efficiency </a:t>
            </a:r>
            <a:r>
              <a:rPr lang="en-US" sz="2400" dirty="0" smtClean="0">
                <a:sym typeface="Wingdings" pitchFamily="2" charset="2"/>
              </a:rPr>
              <a:t></a:t>
            </a:r>
            <a:endParaRPr lang="en-US" sz="2400" dirty="0" smtClean="0"/>
          </a:p>
          <a:p>
            <a:pPr lvl="1" eaLnBrk="1" hangingPunct="1"/>
            <a:r>
              <a:rPr lang="en-US" sz="2000" dirty="0" smtClean="0"/>
              <a:t>Bubble Sort is </a:t>
            </a:r>
            <a:r>
              <a:rPr lang="en-US" sz="2000" i="1" dirty="0" smtClean="0"/>
              <a:t>O</a:t>
            </a:r>
            <a:r>
              <a:rPr lang="en-US" sz="2000" dirty="0" smtClean="0"/>
              <a:t>(</a:t>
            </a:r>
            <a:r>
              <a:rPr lang="en-US" sz="2000" i="1" dirty="0" smtClean="0"/>
              <a:t>n</a:t>
            </a:r>
            <a:r>
              <a:rPr lang="en-US" sz="2000" baseline="30000" dirty="0" smtClean="0"/>
              <a:t>2</a:t>
            </a:r>
            <a:r>
              <a:rPr lang="en-US" sz="2000" dirty="0" smtClean="0"/>
              <a:t>).</a:t>
            </a:r>
          </a:p>
          <a:p>
            <a:pPr lvl="1" eaLnBrk="1" hangingPunct="1"/>
            <a:r>
              <a:rPr lang="en-US" sz="2000" dirty="0" smtClean="0"/>
              <a:t>Bubble Sort also has an average-case time of </a:t>
            </a:r>
            <a:r>
              <a:rPr lang="en-US" sz="2000" i="1" dirty="0" smtClean="0"/>
              <a:t>O</a:t>
            </a:r>
            <a:r>
              <a:rPr lang="en-US" sz="2000" dirty="0" smtClean="0"/>
              <a:t>(</a:t>
            </a:r>
            <a:r>
              <a:rPr lang="en-US" sz="2000" i="1" dirty="0" smtClean="0"/>
              <a:t>n</a:t>
            </a:r>
            <a:r>
              <a:rPr lang="en-US" sz="2000" baseline="30000" dirty="0" smtClean="0"/>
              <a:t>2</a:t>
            </a:r>
            <a:r>
              <a:rPr lang="en-US" sz="2000" dirty="0" smtClean="0"/>
              <a:t>). </a:t>
            </a:r>
            <a:r>
              <a:rPr lang="en-US" sz="2000" dirty="0" smtClean="0">
                <a:sym typeface="Wingdings" pitchFamily="2" charset="2"/>
              </a:rPr>
              <a:t></a:t>
            </a:r>
            <a:endParaRPr lang="en-US" sz="2000" dirty="0" smtClean="0"/>
          </a:p>
          <a:p>
            <a:pPr eaLnBrk="1" hangingPunct="1"/>
            <a:r>
              <a:rPr lang="en-US" sz="2400" dirty="0" smtClean="0"/>
              <a:t>Requirements on Data </a:t>
            </a:r>
            <a:r>
              <a:rPr lang="en-US" sz="2400" dirty="0" smtClean="0">
                <a:sym typeface="Wingdings" pitchFamily="2" charset="2"/>
              </a:rPr>
              <a:t></a:t>
            </a:r>
            <a:endParaRPr lang="en-US" sz="2400" dirty="0" smtClean="0"/>
          </a:p>
          <a:p>
            <a:pPr lvl="1" eaLnBrk="1" hangingPunct="1"/>
            <a:r>
              <a:rPr lang="en-US" sz="2000" dirty="0" smtClean="0"/>
              <a:t>Bubble Sort works on a linked list.</a:t>
            </a:r>
          </a:p>
          <a:p>
            <a:pPr lvl="1" eaLnBrk="1" hangingPunct="1"/>
            <a:r>
              <a:rPr lang="en-US" sz="2000" dirty="0" smtClean="0"/>
              <a:t>Operations needed: (compare and) swap of consecutive items.</a:t>
            </a:r>
          </a:p>
          <a:p>
            <a:pPr eaLnBrk="1" hangingPunct="1"/>
            <a:r>
              <a:rPr lang="en-US" sz="2400" dirty="0" smtClean="0"/>
              <a:t>Space Usage </a:t>
            </a:r>
            <a:r>
              <a:rPr lang="en-US" sz="2400" dirty="0" smtClean="0">
                <a:sym typeface="Wingdings" pitchFamily="2" charset="2"/>
              </a:rPr>
              <a:t></a:t>
            </a:r>
            <a:endParaRPr lang="en-US" sz="2400" dirty="0" smtClean="0"/>
          </a:p>
          <a:p>
            <a:pPr lvl="1" eaLnBrk="1" hangingPunct="1"/>
            <a:r>
              <a:rPr lang="en-US" sz="2000" dirty="0" smtClean="0"/>
              <a:t>Bubble Sort can be done in-place.</a:t>
            </a:r>
          </a:p>
          <a:p>
            <a:pPr lvl="1" eaLnBrk="1" hangingPunct="1"/>
            <a:r>
              <a:rPr lang="en-US" sz="2000" dirty="0" smtClean="0"/>
              <a:t>It does not require significant additional storage.</a:t>
            </a:r>
          </a:p>
          <a:p>
            <a:pPr eaLnBrk="1" hangingPunct="1"/>
            <a:r>
              <a:rPr lang="en-US" sz="2400" dirty="0" smtClean="0"/>
              <a:t>Stability </a:t>
            </a:r>
            <a:r>
              <a:rPr lang="en-US" sz="2400" dirty="0" smtClean="0">
                <a:sym typeface="Wingdings" pitchFamily="2" charset="2"/>
              </a:rPr>
              <a:t></a:t>
            </a:r>
            <a:endParaRPr lang="en-US" sz="2400" dirty="0" smtClean="0"/>
          </a:p>
          <a:p>
            <a:pPr lvl="1" eaLnBrk="1" hangingPunct="1"/>
            <a:r>
              <a:rPr lang="en-US" sz="2000" dirty="0" smtClean="0"/>
              <a:t>Bubble Sort is stable.</a:t>
            </a:r>
          </a:p>
          <a:p>
            <a:pPr eaLnBrk="1" hangingPunct="1"/>
            <a:r>
              <a:rPr lang="en-US" sz="2400" dirty="0" smtClean="0"/>
              <a:t>Performance on Nearly Sorted Data </a:t>
            </a:r>
            <a:r>
              <a:rPr lang="en-US" sz="2400" dirty="0" smtClean="0">
                <a:sym typeface="Wingdings" pitchFamily="2" charset="2"/>
              </a:rPr>
              <a:t>/</a:t>
            </a:r>
            <a:endParaRPr lang="en-US" sz="2400" dirty="0" smtClean="0"/>
          </a:p>
          <a:p>
            <a:pPr lvl="1" eaLnBrk="1" hangingPunct="1"/>
            <a:r>
              <a:rPr lang="en-US" sz="2000" dirty="0" smtClean="0"/>
              <a:t>We can write Bubble Sort to be </a:t>
            </a:r>
            <a:r>
              <a:rPr lang="en-US" sz="2000" i="1" dirty="0" smtClean="0"/>
              <a:t>O</a:t>
            </a:r>
            <a:r>
              <a:rPr lang="en-US" sz="2000" dirty="0" smtClean="0"/>
              <a:t>(</a:t>
            </a:r>
            <a:r>
              <a:rPr lang="en-US" sz="2000" i="1" dirty="0" smtClean="0"/>
              <a:t>n</a:t>
            </a:r>
            <a:r>
              <a:rPr lang="en-US" sz="2000" dirty="0" smtClean="0"/>
              <a:t>) if no item is far out of place. </a:t>
            </a:r>
            <a:r>
              <a:rPr lang="en-US" sz="2000" dirty="0" smtClean="0">
                <a:sym typeface="Wingdings" pitchFamily="2" charset="2"/>
              </a:rPr>
              <a:t></a:t>
            </a:r>
            <a:endParaRPr lang="en-US" sz="2000" dirty="0" smtClean="0"/>
          </a:p>
          <a:p>
            <a:pPr lvl="1" eaLnBrk="1" hangingPunct="1"/>
            <a:r>
              <a:rPr lang="en-US" sz="2000" dirty="0" smtClean="0"/>
              <a:t>Bubble Sort is </a:t>
            </a:r>
            <a:r>
              <a:rPr lang="en-US" sz="2000" i="1" dirty="0" smtClean="0"/>
              <a:t>O</a:t>
            </a:r>
            <a:r>
              <a:rPr lang="en-US" sz="2000" dirty="0" smtClean="0"/>
              <a:t>(</a:t>
            </a:r>
            <a:r>
              <a:rPr lang="en-US" sz="2000" i="1" dirty="0" smtClean="0"/>
              <a:t>n</a:t>
            </a:r>
            <a:r>
              <a:rPr lang="en-US" sz="2000" baseline="30000" dirty="0" smtClean="0"/>
              <a:t>2</a:t>
            </a:r>
            <a:r>
              <a:rPr lang="en-US" sz="2000" dirty="0" smtClean="0"/>
              <a:t>) even if only one item is out of order. </a:t>
            </a:r>
            <a:r>
              <a:rPr lang="en-US" sz="2000" dirty="0" smtClean="0">
                <a:sym typeface="Wingdings" pitchFamily="2" charset="2"/>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l" eaLnBrk="1" hangingPunct="1"/>
            <a:r>
              <a:rPr lang="en-US" sz="2800" smtClean="0"/>
              <a:t>Sorting Algorithms I: Bubble Sort </a:t>
            </a:r>
            <a:r>
              <a:rPr lang="en-US" sz="2800" smtClean="0">
                <a:cs typeface="Times New Roman" pitchFamily="18" charset="0"/>
              </a:rPr>
              <a:t>—</a:t>
            </a:r>
            <a:r>
              <a:rPr lang="en-US" sz="2800" smtClean="0"/>
              <a:t> Comments</a:t>
            </a:r>
          </a:p>
        </p:txBody>
      </p:sp>
      <p:sp>
        <p:nvSpPr>
          <p:cNvPr id="15363" name="Rectangle 3"/>
          <p:cNvSpPr>
            <a:spLocks noGrp="1" noChangeArrowheads="1"/>
          </p:cNvSpPr>
          <p:nvPr>
            <p:ph type="body" idx="1"/>
          </p:nvPr>
        </p:nvSpPr>
        <p:spPr/>
        <p:txBody>
          <a:bodyPr/>
          <a:lstStyle/>
          <a:p>
            <a:pPr eaLnBrk="1" hangingPunct="1"/>
            <a:r>
              <a:rPr lang="en-US" sz="2800" dirty="0" smtClean="0"/>
              <a:t>Bubble Sort is very slow.</a:t>
            </a:r>
          </a:p>
          <a:p>
            <a:pPr lvl="1" eaLnBrk="1" hangingPunct="1"/>
            <a:r>
              <a:rPr lang="en-US" sz="2400" dirty="0" smtClean="0"/>
              <a:t>It is never used, except:</a:t>
            </a:r>
          </a:p>
          <a:p>
            <a:pPr lvl="2" eaLnBrk="1" hangingPunct="1"/>
            <a:r>
              <a:rPr lang="en-US" sz="2000" dirty="0" smtClean="0"/>
              <a:t>In C.S. classes, as a simple example.</a:t>
            </a:r>
          </a:p>
          <a:p>
            <a:pPr lvl="2" eaLnBrk="1" hangingPunct="1"/>
            <a:r>
              <a:rPr lang="en-US" sz="2000" dirty="0" smtClean="0"/>
              <a:t>By people who do not understand sorting algorithms.</a:t>
            </a:r>
          </a:p>
          <a:p>
            <a:pPr eaLnBrk="1" hangingPunct="1"/>
            <a:r>
              <a:rPr lang="en-US" sz="2800" dirty="0" smtClean="0"/>
              <a:t>Bubble Sort does not require random-access data, however, our implementation does.</a:t>
            </a:r>
          </a:p>
          <a:p>
            <a:pPr lvl="1" eaLnBrk="1" hangingPunct="1"/>
            <a:r>
              <a:rPr lang="en-US" sz="2400" dirty="0" smtClean="0"/>
              <a:t>Can we fix this?</a:t>
            </a:r>
          </a:p>
          <a:p>
            <a:pPr lvl="2" eaLnBrk="1" hangingPunct="1"/>
            <a:r>
              <a:rPr lang="en-US" sz="2000" dirty="0" smtClean="0"/>
              <a:t>Yes, we can rewrite our Bubble Sort to use forward </a:t>
            </a:r>
            <a:r>
              <a:rPr lang="en-US" sz="2000" dirty="0" err="1" smtClean="0"/>
              <a:t>iterators</a:t>
            </a:r>
            <a:r>
              <a:rPr lang="en-US" sz="2000"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t>Insertion Sort</a:t>
            </a:r>
          </a:p>
        </p:txBody>
      </p:sp>
      <p:sp>
        <p:nvSpPr>
          <p:cNvPr id="107523" name="Rectangle 3"/>
          <p:cNvSpPr>
            <a:spLocks noGrp="1" noChangeArrowheads="1"/>
          </p:cNvSpPr>
          <p:nvPr>
            <p:ph type="body" idx="1"/>
          </p:nvPr>
        </p:nvSpPr>
        <p:spPr>
          <a:xfrm>
            <a:off x="1182688" y="2017713"/>
            <a:ext cx="7772400" cy="4611687"/>
          </a:xfrm>
        </p:spPr>
        <p:txBody>
          <a:bodyPr/>
          <a:lstStyle/>
          <a:p>
            <a:r>
              <a:rPr lang="en-US" u="sng"/>
              <a:t>In each pass of an insertion sort, one or more pieces of data are inserted into their correct location in an ordered list </a:t>
            </a:r>
            <a:r>
              <a:rPr lang="en-US"/>
              <a:t>(just as a card player picks up cards and places them in his hand in order).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a:t>Insertion Sort</a:t>
            </a:r>
          </a:p>
        </p:txBody>
      </p:sp>
      <p:sp>
        <p:nvSpPr>
          <p:cNvPr id="109571" name="Rectangle 3"/>
          <p:cNvSpPr>
            <a:spLocks noGrp="1" noChangeArrowheads="1"/>
          </p:cNvSpPr>
          <p:nvPr>
            <p:ph type="body" idx="1"/>
          </p:nvPr>
        </p:nvSpPr>
        <p:spPr>
          <a:xfrm>
            <a:off x="1182688" y="2017713"/>
            <a:ext cx="7772400" cy="4611687"/>
          </a:xfrm>
        </p:spPr>
        <p:txBody>
          <a:bodyPr/>
          <a:lstStyle/>
          <a:p>
            <a:r>
              <a:rPr lang="en-US" sz="2800"/>
              <a:t>In the insertion sort, the list is divided into 2 parts:</a:t>
            </a:r>
          </a:p>
          <a:p>
            <a:pPr lvl="1"/>
            <a:r>
              <a:rPr lang="en-US" sz="2400"/>
              <a:t>Sorted</a:t>
            </a:r>
          </a:p>
          <a:p>
            <a:pPr lvl="1"/>
            <a:r>
              <a:rPr lang="en-US" sz="2400"/>
              <a:t>Unsorted</a:t>
            </a:r>
          </a:p>
          <a:p>
            <a:r>
              <a:rPr lang="en-US" sz="2800"/>
              <a:t>In each pass, the first element of the unsorted sublist is transferred to the sorted sublist by inserting it at the appropriate place.</a:t>
            </a:r>
          </a:p>
          <a:p>
            <a:r>
              <a:rPr lang="en-US" sz="2800"/>
              <a:t>If we have a list of </a:t>
            </a:r>
            <a:r>
              <a:rPr lang="en-US" sz="2800" i="1"/>
              <a:t>n</a:t>
            </a:r>
            <a:r>
              <a:rPr lang="en-US" sz="2800"/>
              <a:t> elements, it will take, at most, </a:t>
            </a:r>
            <a:r>
              <a:rPr lang="en-US" sz="2800" i="1"/>
              <a:t>n-1</a:t>
            </a:r>
            <a:r>
              <a:rPr lang="en-US" sz="2800"/>
              <a:t> passes to sort the data.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a:t>Insertion Sort</a:t>
            </a:r>
          </a:p>
        </p:txBody>
      </p:sp>
      <p:sp>
        <p:nvSpPr>
          <p:cNvPr id="110595" name="Rectangle 3"/>
          <p:cNvSpPr>
            <a:spLocks noGrp="1" noChangeArrowheads="1"/>
          </p:cNvSpPr>
          <p:nvPr>
            <p:ph type="body" idx="1"/>
          </p:nvPr>
        </p:nvSpPr>
        <p:spPr>
          <a:xfrm>
            <a:off x="1182688" y="4343400"/>
            <a:ext cx="7808912" cy="2514600"/>
          </a:xfrm>
        </p:spPr>
        <p:txBody>
          <a:bodyPr/>
          <a:lstStyle/>
          <a:p>
            <a:r>
              <a:rPr lang="en-US" sz="2800"/>
              <a:t>We can visualize this type of sort with the above figure.</a:t>
            </a:r>
          </a:p>
          <a:p>
            <a:r>
              <a:rPr lang="en-US" sz="2800"/>
              <a:t>The first part of the list is the sorted portion which is separated by a “conceptual” wall from the unsorted portion of the list.</a:t>
            </a:r>
          </a:p>
        </p:txBody>
      </p:sp>
      <p:pic>
        <p:nvPicPr>
          <p:cNvPr id="110596" name="Picture 4"/>
          <p:cNvPicPr>
            <a:picLocks noChangeAspect="1" noChangeArrowheads="1"/>
          </p:cNvPicPr>
          <p:nvPr/>
        </p:nvPicPr>
        <p:blipFill>
          <a:blip r:embed="rId3" cstate="print"/>
          <a:srcRect/>
          <a:stretch>
            <a:fillRect/>
          </a:stretch>
        </p:blipFill>
        <p:spPr bwMode="auto">
          <a:xfrm>
            <a:off x="877888" y="1911350"/>
            <a:ext cx="7732712" cy="2427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t>Insertion Sort</a:t>
            </a:r>
          </a:p>
        </p:txBody>
      </p:sp>
      <p:grpSp>
        <p:nvGrpSpPr>
          <p:cNvPr id="2" name="Group 6"/>
          <p:cNvGrpSpPr>
            <a:grpSpLocks/>
          </p:cNvGrpSpPr>
          <p:nvPr/>
        </p:nvGrpSpPr>
        <p:grpSpPr bwMode="auto">
          <a:xfrm>
            <a:off x="1143000" y="1752600"/>
            <a:ext cx="7772400" cy="3355975"/>
            <a:chOff x="288" y="1632"/>
            <a:chExt cx="5153" cy="2114"/>
          </a:xfrm>
        </p:grpSpPr>
        <p:pic>
          <p:nvPicPr>
            <p:cNvPr id="111620" name="Picture 4"/>
            <p:cNvPicPr>
              <a:picLocks noChangeAspect="1" noChangeArrowheads="1"/>
            </p:cNvPicPr>
            <p:nvPr/>
          </p:nvPicPr>
          <p:blipFill>
            <a:blip r:embed="rId3" cstate="print"/>
            <a:srcRect b="49388"/>
            <a:stretch>
              <a:fillRect/>
            </a:stretch>
          </p:blipFill>
          <p:spPr bwMode="auto">
            <a:xfrm>
              <a:off x="288" y="1680"/>
              <a:ext cx="2465" cy="2066"/>
            </a:xfrm>
            <a:prstGeom prst="rect">
              <a:avLst/>
            </a:prstGeom>
            <a:noFill/>
            <a:ln w="9525">
              <a:noFill/>
              <a:miter lim="800000"/>
              <a:headEnd/>
              <a:tailEnd/>
            </a:ln>
            <a:effectLst/>
          </p:spPr>
        </p:pic>
        <p:pic>
          <p:nvPicPr>
            <p:cNvPr id="111621" name="Picture 5"/>
            <p:cNvPicPr>
              <a:picLocks noChangeAspect="1" noChangeArrowheads="1"/>
            </p:cNvPicPr>
            <p:nvPr/>
          </p:nvPicPr>
          <p:blipFill>
            <a:blip r:embed="rId3" cstate="print"/>
            <a:srcRect t="50563" b="52"/>
            <a:stretch>
              <a:fillRect/>
            </a:stretch>
          </p:blipFill>
          <p:spPr bwMode="auto">
            <a:xfrm>
              <a:off x="2976" y="1632"/>
              <a:ext cx="2465" cy="2016"/>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t>Insertion Sort Pseudocode</a:t>
            </a:r>
          </a:p>
        </p:txBody>
      </p:sp>
      <p:sp>
        <p:nvSpPr>
          <p:cNvPr id="35" name="Content Placeholder 34"/>
          <p:cNvSpPr>
            <a:spLocks noGrp="1"/>
          </p:cNvSpPr>
          <p:nvPr>
            <p:ph idx="1"/>
          </p:nvPr>
        </p:nvSpPr>
        <p:spPr/>
        <p:txBody>
          <a:bodyPr/>
          <a:lstStyle/>
          <a:p>
            <a:r>
              <a:rPr lang="en-GB" dirty="0" smtClean="0"/>
              <a:t>See sorting handouts</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026"/>
          <p:cNvSpPr>
            <a:spLocks noGrp="1" noChangeArrowheads="1"/>
          </p:cNvSpPr>
          <p:nvPr>
            <p:ph type="title"/>
          </p:nvPr>
        </p:nvSpPr>
        <p:spPr/>
        <p:txBody>
          <a:bodyPr/>
          <a:lstStyle/>
          <a:p>
            <a:r>
              <a:rPr lang="en-US"/>
              <a:t>Selection Sort</a:t>
            </a:r>
          </a:p>
        </p:txBody>
      </p:sp>
      <p:sp>
        <p:nvSpPr>
          <p:cNvPr id="195587" name="Rectangle 1027"/>
          <p:cNvSpPr>
            <a:spLocks noGrp="1" noChangeArrowheads="1"/>
          </p:cNvSpPr>
          <p:nvPr>
            <p:ph type="body" idx="1"/>
          </p:nvPr>
        </p:nvSpPr>
        <p:spPr/>
        <p:txBody>
          <a:bodyPr/>
          <a:lstStyle/>
          <a:p>
            <a:r>
              <a:rPr lang="en-US" sz="2800"/>
              <a:t>Imagine some data that you can examine all at once.</a:t>
            </a:r>
          </a:p>
          <a:p>
            <a:r>
              <a:rPr lang="en-US" sz="2800"/>
              <a:t>To sort it, you could select the smallest element and put it in its place, select the next smallest and put it in its place, etc.</a:t>
            </a:r>
          </a:p>
          <a:p>
            <a:r>
              <a:rPr lang="en-US" sz="2800"/>
              <a:t>For a card player, this process is analogous to looking at an entire hand of cards and ordering them by selecting cards one at a time and placing them in their proper 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a:t>Selection Sort</a:t>
            </a:r>
          </a:p>
        </p:txBody>
      </p:sp>
      <p:sp>
        <p:nvSpPr>
          <p:cNvPr id="122883" name="Rectangle 3"/>
          <p:cNvSpPr>
            <a:spLocks noGrp="1" noChangeArrowheads="1"/>
          </p:cNvSpPr>
          <p:nvPr>
            <p:ph type="body" idx="1"/>
          </p:nvPr>
        </p:nvSpPr>
        <p:spPr/>
        <p:txBody>
          <a:bodyPr/>
          <a:lstStyle/>
          <a:p>
            <a:r>
              <a:rPr lang="en-US"/>
              <a:t>The selection sort follows this idea. </a:t>
            </a:r>
          </a:p>
          <a:p>
            <a:r>
              <a:rPr lang="en-US" u="sng"/>
              <a:t>Given a list of data to be sorted, we simply select the smallest item and place it in a sorted list</a:t>
            </a:r>
            <a:r>
              <a:rPr lang="en-US"/>
              <a:t>.</a:t>
            </a:r>
          </a:p>
          <a:p>
            <a:r>
              <a:rPr lang="en-US"/>
              <a:t>We then repeat these steps until the list is sorted.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Selection Sort</a:t>
            </a:r>
          </a:p>
        </p:txBody>
      </p:sp>
      <p:sp>
        <p:nvSpPr>
          <p:cNvPr id="123907" name="Rectangle 3"/>
          <p:cNvSpPr>
            <a:spLocks noGrp="1" noChangeArrowheads="1"/>
          </p:cNvSpPr>
          <p:nvPr>
            <p:ph type="body" idx="1"/>
          </p:nvPr>
        </p:nvSpPr>
        <p:spPr/>
        <p:txBody>
          <a:bodyPr/>
          <a:lstStyle/>
          <a:p>
            <a:pPr>
              <a:lnSpc>
                <a:spcPct val="90000"/>
              </a:lnSpc>
            </a:pPr>
            <a:r>
              <a:rPr lang="en-US" sz="2800"/>
              <a:t>In the </a:t>
            </a:r>
            <a:r>
              <a:rPr lang="en-US" sz="2800" b="1" i="1"/>
              <a:t>selection sort</a:t>
            </a:r>
            <a:r>
              <a:rPr lang="en-US" sz="2800"/>
              <a:t>, the list at any moment is divided into 2 sublists, sorted and unsorted, separated by a “conceptual” wall.</a:t>
            </a:r>
          </a:p>
          <a:p>
            <a:pPr>
              <a:lnSpc>
                <a:spcPct val="90000"/>
              </a:lnSpc>
            </a:pPr>
            <a:r>
              <a:rPr lang="en-US" sz="2800" u="sng"/>
              <a:t>We select the smallest element from the unsorted sublist and exchange it with the element at the beginning of the unsorted data</a:t>
            </a:r>
            <a:r>
              <a:rPr lang="en-US" sz="2800"/>
              <a:t>.</a:t>
            </a:r>
          </a:p>
          <a:p>
            <a:pPr>
              <a:lnSpc>
                <a:spcPct val="90000"/>
              </a:lnSpc>
            </a:pPr>
            <a:r>
              <a:rPr lang="en-US" sz="2800"/>
              <a:t>After each selection and exchange, the wall between the 2 sublists moves – increasing the number of sorted elements and decreasing the number of unsorted elements.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Introduction to Sorting</a:t>
            </a:r>
          </a:p>
        </p:txBody>
      </p:sp>
      <p:sp>
        <p:nvSpPr>
          <p:cNvPr id="4099" name="Rectangle 3"/>
          <p:cNvSpPr>
            <a:spLocks noGrp="1" noChangeArrowheads="1"/>
          </p:cNvSpPr>
          <p:nvPr>
            <p:ph type="body" idx="1"/>
          </p:nvPr>
        </p:nvSpPr>
        <p:spPr/>
        <p:txBody>
          <a:bodyPr/>
          <a:lstStyle/>
          <a:p>
            <a:pPr eaLnBrk="1" hangingPunct="1">
              <a:lnSpc>
                <a:spcPct val="90000"/>
              </a:lnSpc>
            </a:pPr>
            <a:r>
              <a:rPr lang="en-US" sz="2800" smtClean="0"/>
              <a:t>To </a:t>
            </a:r>
            <a:r>
              <a:rPr lang="en-US" sz="2800" b="1" smtClean="0"/>
              <a:t>sort</a:t>
            </a:r>
            <a:r>
              <a:rPr lang="en-US" sz="2800" smtClean="0"/>
              <a:t> a collection of data is to place it in order.</a:t>
            </a:r>
          </a:p>
          <a:p>
            <a:pPr lvl="1" eaLnBrk="1" hangingPunct="1">
              <a:lnSpc>
                <a:spcPct val="90000"/>
              </a:lnSpc>
            </a:pPr>
            <a:r>
              <a:rPr lang="en-US" sz="2400" smtClean="0"/>
              <a:t>“Sort” here is computing jargon. Normal people use “sort” to mean placing things in categories.</a:t>
            </a:r>
          </a:p>
          <a:p>
            <a:pPr eaLnBrk="1" hangingPunct="1">
              <a:lnSpc>
                <a:spcPct val="90000"/>
              </a:lnSpc>
            </a:pPr>
            <a:r>
              <a:rPr lang="en-US" sz="2800" smtClean="0"/>
              <a:t>Efficient sorting is of great interest.</a:t>
            </a:r>
          </a:p>
          <a:p>
            <a:pPr lvl="1" eaLnBrk="1" hangingPunct="1">
              <a:lnSpc>
                <a:spcPct val="90000"/>
              </a:lnSpc>
            </a:pPr>
            <a:r>
              <a:rPr lang="en-US" sz="2400" smtClean="0"/>
              <a:t>Sorting is a very common operation.</a:t>
            </a:r>
          </a:p>
          <a:p>
            <a:pPr lvl="1" eaLnBrk="1" hangingPunct="1">
              <a:lnSpc>
                <a:spcPct val="90000"/>
              </a:lnSpc>
            </a:pPr>
            <a:r>
              <a:rPr lang="en-US" sz="2400" smtClean="0"/>
              <a:t>Sorting code that is written with little thought is often </a:t>
            </a:r>
            <a:r>
              <a:rPr lang="en-US" sz="2400" i="1" smtClean="0"/>
              <a:t>much</a:t>
            </a:r>
            <a:r>
              <a:rPr lang="en-US" sz="2400" smtClean="0"/>
              <a:t> less efficient than code using a good sorting algorithm.</a:t>
            </a:r>
          </a:p>
          <a:p>
            <a:pPr lvl="1" eaLnBrk="1" hangingPunct="1">
              <a:lnSpc>
                <a:spcPct val="90000"/>
              </a:lnSpc>
            </a:pPr>
            <a:r>
              <a:rPr lang="en-US" sz="2400" smtClean="0"/>
              <a:t>Some algorithms (like Binary Search) require sorted data. The efficiency of sorting affects the desirability of such algorithms.</a:t>
            </a:r>
          </a:p>
          <a:p>
            <a:pPr eaLnBrk="1" hangingPunct="1">
              <a:lnSpc>
                <a:spcPct val="90000"/>
              </a:lnSpc>
            </a:pPr>
            <a:endParaRPr lang="en-US" sz="280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a:t>Selection Sort</a:t>
            </a:r>
          </a:p>
        </p:txBody>
      </p:sp>
      <p:pic>
        <p:nvPicPr>
          <p:cNvPr id="124932" name="Picture 4"/>
          <p:cNvPicPr>
            <a:picLocks noChangeAspect="1" noChangeArrowheads="1"/>
          </p:cNvPicPr>
          <p:nvPr/>
        </p:nvPicPr>
        <p:blipFill>
          <a:blip r:embed="rId3" cstate="print"/>
          <a:srcRect b="49147"/>
          <a:stretch>
            <a:fillRect/>
          </a:stretch>
        </p:blipFill>
        <p:spPr bwMode="auto">
          <a:xfrm>
            <a:off x="1219200" y="1981200"/>
            <a:ext cx="3602038" cy="3074988"/>
          </a:xfrm>
          <a:prstGeom prst="rect">
            <a:avLst/>
          </a:prstGeom>
          <a:noFill/>
          <a:ln w="9525">
            <a:noFill/>
            <a:miter lim="800000"/>
            <a:headEnd/>
            <a:tailEnd/>
          </a:ln>
          <a:effectLst/>
        </p:spPr>
      </p:pic>
      <p:pic>
        <p:nvPicPr>
          <p:cNvPr id="124933" name="Picture 5"/>
          <p:cNvPicPr>
            <a:picLocks noChangeAspect="1" noChangeArrowheads="1"/>
          </p:cNvPicPr>
          <p:nvPr/>
        </p:nvPicPr>
        <p:blipFill>
          <a:blip r:embed="rId3" cstate="print"/>
          <a:srcRect t="50407"/>
          <a:stretch>
            <a:fillRect/>
          </a:stretch>
        </p:blipFill>
        <p:spPr bwMode="auto">
          <a:xfrm>
            <a:off x="5334000" y="1905000"/>
            <a:ext cx="3602038" cy="2998788"/>
          </a:xfrm>
          <a:prstGeom prst="rect">
            <a:avLst/>
          </a:prstGeom>
          <a:noFill/>
          <a:ln w="9525">
            <a:noFill/>
            <a:miter lim="800000"/>
            <a:headEnd/>
            <a:tailEnd/>
          </a:ln>
          <a:effectLst/>
        </p:spPr>
      </p:pic>
      <p:sp>
        <p:nvSpPr>
          <p:cNvPr id="8" name="TextBox 7"/>
          <p:cNvSpPr txBox="1"/>
          <p:nvPr/>
        </p:nvSpPr>
        <p:spPr>
          <a:xfrm>
            <a:off x="1447800" y="1143000"/>
            <a:ext cx="6400800" cy="646331"/>
          </a:xfrm>
          <a:prstGeom prst="rect">
            <a:avLst/>
          </a:prstGeom>
          <a:noFill/>
        </p:spPr>
        <p:txBody>
          <a:bodyPr wrap="square" rtlCol="0">
            <a:spAutoFit/>
          </a:bodyPr>
          <a:lstStyle/>
          <a:p>
            <a:r>
              <a:rPr lang="en-GB" dirty="0" smtClean="0"/>
              <a:t>You can select smallest element or largest and place that in its position. Here smallest is used.</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a:t>Selection Sort Pseudocode</a:t>
            </a:r>
          </a:p>
        </p:txBody>
      </p:sp>
      <p:sp>
        <p:nvSpPr>
          <p:cNvPr id="5" name="Content Placeholder 4"/>
          <p:cNvSpPr>
            <a:spLocks noGrp="1"/>
          </p:cNvSpPr>
          <p:nvPr>
            <p:ph idx="1"/>
          </p:nvPr>
        </p:nvSpPr>
        <p:spPr/>
        <p:txBody>
          <a:bodyPr/>
          <a:lstStyle/>
          <a:p>
            <a:r>
              <a:rPr lang="en-GB" dirty="0" smtClean="0"/>
              <a:t>See Sorting handout</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a:t>Quick Sort</a:t>
            </a:r>
          </a:p>
        </p:txBody>
      </p:sp>
      <p:sp>
        <p:nvSpPr>
          <p:cNvPr id="131075" name="Rectangle 3"/>
          <p:cNvSpPr>
            <a:spLocks noGrp="1" noChangeArrowheads="1"/>
          </p:cNvSpPr>
          <p:nvPr>
            <p:ph type="body" idx="1"/>
          </p:nvPr>
        </p:nvSpPr>
        <p:spPr>
          <a:xfrm>
            <a:off x="1182688" y="2017713"/>
            <a:ext cx="7772400" cy="4840287"/>
          </a:xfrm>
        </p:spPr>
        <p:txBody>
          <a:bodyPr/>
          <a:lstStyle/>
          <a:p>
            <a:r>
              <a:rPr lang="en-US" sz="2800"/>
              <a:t>In the bubble sort, consecutive items are compared, and possibly exchanged, on each pass through the list.</a:t>
            </a:r>
          </a:p>
          <a:p>
            <a:r>
              <a:rPr lang="en-US" sz="2800"/>
              <a:t>This means that many exchanges may be needed to move an element to its correct position.</a:t>
            </a:r>
          </a:p>
          <a:p>
            <a:r>
              <a:rPr lang="en-US" sz="2800" b="1" i="1"/>
              <a:t>Quick sort</a:t>
            </a:r>
            <a:r>
              <a:rPr lang="en-US" sz="2800"/>
              <a:t> is more efficient than bubble sort because a typical exchange involves elements that are far apart, so fewer exchanges are required to correctly position an element.</a:t>
            </a:r>
            <a:endParaRPr lang="en-US" sz="2800" i="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a:t>Quick Sort</a:t>
            </a:r>
          </a:p>
        </p:txBody>
      </p:sp>
      <p:sp>
        <p:nvSpPr>
          <p:cNvPr id="132099" name="Rectangle 3"/>
          <p:cNvSpPr>
            <a:spLocks noGrp="1" noChangeArrowheads="1"/>
          </p:cNvSpPr>
          <p:nvPr>
            <p:ph type="body" idx="1"/>
          </p:nvPr>
        </p:nvSpPr>
        <p:spPr/>
        <p:txBody>
          <a:bodyPr/>
          <a:lstStyle/>
          <a:p>
            <a:r>
              <a:rPr lang="en-US" dirty="0"/>
              <a:t>Each iteration of the quick sort selects an element, known as the </a:t>
            </a:r>
            <a:r>
              <a:rPr lang="en-US" b="1" i="1" dirty="0"/>
              <a:t>pivot</a:t>
            </a:r>
            <a:r>
              <a:rPr lang="en-US" dirty="0"/>
              <a:t>, and divides the list into 3 groups:</a:t>
            </a:r>
          </a:p>
          <a:p>
            <a:pPr lvl="1"/>
            <a:r>
              <a:rPr lang="en-US" dirty="0"/>
              <a:t>Elements whose keys are less than (or equal to) the pivot’s key.</a:t>
            </a:r>
          </a:p>
          <a:p>
            <a:pPr lvl="1"/>
            <a:r>
              <a:rPr lang="en-US" dirty="0"/>
              <a:t>The pivot element</a:t>
            </a:r>
          </a:p>
          <a:p>
            <a:pPr lvl="1"/>
            <a:r>
              <a:rPr lang="en-US" dirty="0"/>
              <a:t>Elements whose keys are greater than </a:t>
            </a:r>
            <a:r>
              <a:rPr lang="en-US" dirty="0" smtClean="0"/>
              <a:t>the </a:t>
            </a:r>
            <a:r>
              <a:rPr lang="en-US" dirty="0"/>
              <a:t>pivot’s key.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t>Quick Sort</a:t>
            </a:r>
          </a:p>
        </p:txBody>
      </p:sp>
      <p:sp>
        <p:nvSpPr>
          <p:cNvPr id="133123" name="Rectangle 3"/>
          <p:cNvSpPr>
            <a:spLocks noGrp="1" noChangeArrowheads="1"/>
          </p:cNvSpPr>
          <p:nvPr>
            <p:ph type="body" idx="1"/>
          </p:nvPr>
        </p:nvSpPr>
        <p:spPr/>
        <p:txBody>
          <a:bodyPr/>
          <a:lstStyle/>
          <a:p>
            <a:pPr marL="533400" indent="-533400"/>
            <a:r>
              <a:rPr lang="en-US"/>
              <a:t>The sorting then continues by quick sorting the left partition followed by quick sorting the right partition.</a:t>
            </a:r>
          </a:p>
          <a:p>
            <a:pPr marL="533400" indent="-533400"/>
            <a:r>
              <a:rPr lang="en-US"/>
              <a:t>The basic algorithm is as follows: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Quick Sort</a:t>
            </a:r>
          </a:p>
        </p:txBody>
      </p:sp>
      <p:sp>
        <p:nvSpPr>
          <p:cNvPr id="135171" name="Rectangle 3"/>
          <p:cNvSpPr>
            <a:spLocks noGrp="1" noChangeArrowheads="1"/>
          </p:cNvSpPr>
          <p:nvPr>
            <p:ph type="body" idx="1"/>
          </p:nvPr>
        </p:nvSpPr>
        <p:spPr/>
        <p:txBody>
          <a:bodyPr/>
          <a:lstStyle/>
          <a:p>
            <a:pPr>
              <a:lnSpc>
                <a:spcPct val="90000"/>
              </a:lnSpc>
              <a:buFont typeface="Wingdings" pitchFamily="2" charset="2"/>
              <a:buAutoNum type="arabicParenR"/>
            </a:pPr>
            <a:r>
              <a:rPr lang="en-US" sz="2800" i="1"/>
              <a:t>Partitioning Step:</a:t>
            </a:r>
            <a:r>
              <a:rPr lang="en-US" sz="2800"/>
              <a:t>  Take an element in the unsorted array and determine its final location in the sorted array.  This occurs when all values to the left of the element in the array are less than (or equal to) the element, and all values to the right of the element are greater than (or equal to) the element.  We now have 1 element in its proper location and two unsorted subarrays.</a:t>
            </a:r>
          </a:p>
          <a:p>
            <a:pPr>
              <a:lnSpc>
                <a:spcPct val="90000"/>
              </a:lnSpc>
              <a:buFont typeface="Wingdings" pitchFamily="2" charset="2"/>
              <a:buAutoNum type="arabicParenR"/>
            </a:pPr>
            <a:r>
              <a:rPr lang="en-US" sz="2800" i="1"/>
              <a:t>Recursive Step:</a:t>
            </a:r>
            <a:r>
              <a:rPr lang="en-US" sz="2800"/>
              <a:t>  Perform step 1 on each unsorted subarray.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Quick Sort</a:t>
            </a:r>
          </a:p>
        </p:txBody>
      </p:sp>
      <p:sp>
        <p:nvSpPr>
          <p:cNvPr id="136195" name="Rectangle 3"/>
          <p:cNvSpPr>
            <a:spLocks noGrp="1" noChangeArrowheads="1"/>
          </p:cNvSpPr>
          <p:nvPr>
            <p:ph type="body" idx="1"/>
          </p:nvPr>
        </p:nvSpPr>
        <p:spPr/>
        <p:txBody>
          <a:bodyPr/>
          <a:lstStyle/>
          <a:p>
            <a:pPr>
              <a:lnSpc>
                <a:spcPct val="90000"/>
              </a:lnSpc>
            </a:pPr>
            <a:r>
              <a:rPr lang="en-US"/>
              <a:t>Each time step 1 is performed on a subarray, another element is placed in its final location of the sorted array, and two unsorted subarrays are created.</a:t>
            </a:r>
          </a:p>
          <a:p>
            <a:pPr>
              <a:lnSpc>
                <a:spcPct val="90000"/>
              </a:lnSpc>
            </a:pPr>
            <a:r>
              <a:rPr lang="en-US"/>
              <a:t>When a subarray consists of one element, that subarray is sorted.</a:t>
            </a:r>
          </a:p>
          <a:p>
            <a:pPr>
              <a:lnSpc>
                <a:spcPct val="90000"/>
              </a:lnSpc>
            </a:pPr>
            <a:r>
              <a:rPr lang="en-US"/>
              <a:t>Therefore, that element is in its final location.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1026"/>
          <p:cNvSpPr>
            <a:spLocks noGrp="1" noChangeArrowheads="1"/>
          </p:cNvSpPr>
          <p:nvPr>
            <p:ph type="title"/>
          </p:nvPr>
        </p:nvSpPr>
        <p:spPr/>
        <p:txBody>
          <a:bodyPr/>
          <a:lstStyle/>
          <a:p>
            <a:r>
              <a:rPr lang="en-US"/>
              <a:t>Quick Sort</a:t>
            </a:r>
          </a:p>
        </p:txBody>
      </p:sp>
      <p:sp>
        <p:nvSpPr>
          <p:cNvPr id="159747" name="Rectangle 1027"/>
          <p:cNvSpPr>
            <a:spLocks noGrp="1" noChangeArrowheads="1"/>
          </p:cNvSpPr>
          <p:nvPr>
            <p:ph type="body" idx="1"/>
          </p:nvPr>
        </p:nvSpPr>
        <p:spPr/>
        <p:txBody>
          <a:bodyPr/>
          <a:lstStyle/>
          <a:p>
            <a:r>
              <a:rPr lang="en-US" sz="2800"/>
              <a:t>There are several partitioning strategies used in practice (i.e., several “versions” of quick sort), but the one we are about to describe is known to work well.</a:t>
            </a:r>
          </a:p>
          <a:p>
            <a:r>
              <a:rPr lang="en-US" sz="2800"/>
              <a:t>For simplicity we will select the last element as the pivot element.</a:t>
            </a:r>
          </a:p>
          <a:p>
            <a:r>
              <a:rPr lang="en-US" sz="2800"/>
              <a:t>We could also chose a different pivot element and swap it with the last element in the array.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1026"/>
          <p:cNvSpPr>
            <a:spLocks noGrp="1" noChangeArrowheads="1"/>
          </p:cNvSpPr>
          <p:nvPr>
            <p:ph type="title"/>
          </p:nvPr>
        </p:nvSpPr>
        <p:spPr/>
        <p:txBody>
          <a:bodyPr/>
          <a:lstStyle/>
          <a:p>
            <a:r>
              <a:rPr lang="en-US"/>
              <a:t>Quick Sort</a:t>
            </a:r>
          </a:p>
        </p:txBody>
      </p:sp>
      <p:sp>
        <p:nvSpPr>
          <p:cNvPr id="160771" name="Rectangle 1027"/>
          <p:cNvSpPr>
            <a:spLocks noGrp="1" noChangeArrowheads="1"/>
          </p:cNvSpPr>
          <p:nvPr>
            <p:ph type="body" idx="1"/>
          </p:nvPr>
        </p:nvSpPr>
        <p:spPr/>
        <p:txBody>
          <a:bodyPr/>
          <a:lstStyle/>
          <a:p>
            <a:r>
              <a:rPr lang="en-US"/>
              <a:t>Below is the array we would like to sort:</a:t>
            </a:r>
          </a:p>
          <a:p>
            <a:endParaRPr lang="en-US"/>
          </a:p>
        </p:txBody>
      </p:sp>
      <p:graphicFrame>
        <p:nvGraphicFramePr>
          <p:cNvPr id="160772" name="Group 1028"/>
          <p:cNvGraphicFramePr>
            <a:graphicFrameLocks noGrp="1"/>
          </p:cNvGraphicFramePr>
          <p:nvPr/>
        </p:nvGraphicFramePr>
        <p:xfrm>
          <a:off x="1447800" y="3124200"/>
          <a:ext cx="7294563" cy="549275"/>
        </p:xfrm>
        <a:graphic>
          <a:graphicData uri="http://schemas.openxmlformats.org/drawingml/2006/table">
            <a:tbl>
              <a:tblPr/>
              <a:tblGrid>
                <a:gridCol w="728738"/>
                <a:gridCol w="730175"/>
                <a:gridCol w="728737"/>
                <a:gridCol w="730175"/>
                <a:gridCol w="728738"/>
                <a:gridCol w="730175"/>
                <a:gridCol w="730175"/>
                <a:gridCol w="730175"/>
                <a:gridCol w="728737"/>
                <a:gridCol w="728738"/>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1026"/>
          <p:cNvSpPr>
            <a:spLocks noGrp="1" noChangeArrowheads="1"/>
          </p:cNvSpPr>
          <p:nvPr>
            <p:ph type="title"/>
          </p:nvPr>
        </p:nvSpPr>
        <p:spPr/>
        <p:txBody>
          <a:bodyPr/>
          <a:lstStyle/>
          <a:p>
            <a:r>
              <a:rPr lang="en-US"/>
              <a:t>Quick Sort</a:t>
            </a:r>
          </a:p>
        </p:txBody>
      </p:sp>
      <p:sp>
        <p:nvSpPr>
          <p:cNvPr id="155651" name="Rectangle 1027"/>
          <p:cNvSpPr>
            <a:spLocks noGrp="1" noChangeArrowheads="1"/>
          </p:cNvSpPr>
          <p:nvPr>
            <p:ph type="body" idx="1"/>
          </p:nvPr>
        </p:nvSpPr>
        <p:spPr>
          <a:xfrm>
            <a:off x="1143000" y="2017713"/>
            <a:ext cx="7812088" cy="4840287"/>
          </a:xfrm>
        </p:spPr>
        <p:txBody>
          <a:bodyPr/>
          <a:lstStyle/>
          <a:p>
            <a:r>
              <a:rPr lang="en-US" sz="2800"/>
              <a:t>The index </a:t>
            </a:r>
            <a:r>
              <a:rPr lang="en-US" sz="2800" i="1"/>
              <a:t>left</a:t>
            </a:r>
            <a:r>
              <a:rPr lang="en-US" sz="2800"/>
              <a:t> starts at the first element and </a:t>
            </a:r>
            <a:r>
              <a:rPr lang="en-US" sz="2800" i="1"/>
              <a:t>right</a:t>
            </a:r>
            <a:r>
              <a:rPr lang="en-US" sz="2800"/>
              <a:t> starts at the next-to-last element.</a:t>
            </a:r>
          </a:p>
          <a:p>
            <a:endParaRPr lang="en-US" sz="2800"/>
          </a:p>
          <a:p>
            <a:endParaRPr lang="en-US" sz="2800"/>
          </a:p>
          <a:p>
            <a:endParaRPr lang="en-US" sz="2800"/>
          </a:p>
          <a:p>
            <a:r>
              <a:rPr lang="en-US" sz="2800"/>
              <a:t>We want to move all of the elements smaller than the pivot to the left part of the array and all of the elements larger than the pivot to the right part.</a:t>
            </a:r>
          </a:p>
          <a:p>
            <a:endParaRPr lang="en-US" sz="2800"/>
          </a:p>
        </p:txBody>
      </p:sp>
      <p:graphicFrame>
        <p:nvGraphicFramePr>
          <p:cNvPr id="155691" name="Group 1067"/>
          <p:cNvGraphicFramePr>
            <a:graphicFrameLocks noGrp="1"/>
          </p:cNvGraphicFramePr>
          <p:nvPr/>
        </p:nvGraphicFramePr>
        <p:xfrm>
          <a:off x="685800" y="3276600"/>
          <a:ext cx="8056563" cy="1100138"/>
        </p:xfrm>
        <a:graphic>
          <a:graphicData uri="http://schemas.openxmlformats.org/drawingml/2006/table">
            <a:tbl>
              <a:tblPr/>
              <a:tblGrid>
                <a:gridCol w="804863"/>
                <a:gridCol w="806450"/>
                <a:gridCol w="804862"/>
                <a:gridCol w="806450"/>
                <a:gridCol w="804863"/>
                <a:gridCol w="806450"/>
                <a:gridCol w="806450"/>
                <a:gridCol w="760412"/>
                <a:gridCol w="990600"/>
                <a:gridCol w="6651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Introduction to Sorting</a:t>
            </a:r>
          </a:p>
        </p:txBody>
      </p:sp>
      <p:sp>
        <p:nvSpPr>
          <p:cNvPr id="5123" name="Rectangle 3"/>
          <p:cNvSpPr>
            <a:spLocks noGrp="1" noChangeArrowheads="1"/>
          </p:cNvSpPr>
          <p:nvPr>
            <p:ph type="body" idx="1"/>
          </p:nvPr>
        </p:nvSpPr>
        <p:spPr/>
        <p:txBody>
          <a:bodyPr/>
          <a:lstStyle/>
          <a:p>
            <a:pPr eaLnBrk="1" hangingPunct="1">
              <a:lnSpc>
                <a:spcPct val="90000"/>
              </a:lnSpc>
            </a:pPr>
            <a:r>
              <a:rPr lang="en-US" smtClean="0"/>
              <a:t>We will deal primarily with algorithms that solve the </a:t>
            </a:r>
            <a:r>
              <a:rPr lang="en-US" b="1" smtClean="0"/>
              <a:t>General Sorting Problem</a:t>
            </a:r>
            <a:r>
              <a:rPr lang="en-US" smtClean="0"/>
              <a:t>.</a:t>
            </a:r>
          </a:p>
          <a:p>
            <a:pPr lvl="1" eaLnBrk="1" hangingPunct="1">
              <a:lnSpc>
                <a:spcPct val="90000"/>
              </a:lnSpc>
            </a:pPr>
            <a:r>
              <a:rPr lang="en-US" smtClean="0"/>
              <a:t>In this problem, we are given:</a:t>
            </a:r>
          </a:p>
          <a:p>
            <a:pPr lvl="2" eaLnBrk="1" hangingPunct="1">
              <a:lnSpc>
                <a:spcPct val="90000"/>
              </a:lnSpc>
            </a:pPr>
            <a:r>
              <a:rPr lang="en-US" smtClean="0"/>
              <a:t>A list.</a:t>
            </a:r>
          </a:p>
          <a:p>
            <a:pPr lvl="3" eaLnBrk="1" hangingPunct="1">
              <a:lnSpc>
                <a:spcPct val="90000"/>
              </a:lnSpc>
            </a:pPr>
            <a:r>
              <a:rPr lang="en-US" smtClean="0"/>
              <a:t>Items are all of the same type.</a:t>
            </a:r>
          </a:p>
          <a:p>
            <a:pPr lvl="2" eaLnBrk="1" hangingPunct="1">
              <a:lnSpc>
                <a:spcPct val="90000"/>
              </a:lnSpc>
            </a:pPr>
            <a:r>
              <a:rPr lang="en-US" smtClean="0"/>
              <a:t>A comparison function.</a:t>
            </a:r>
          </a:p>
          <a:p>
            <a:pPr lvl="3" eaLnBrk="1" hangingPunct="1">
              <a:lnSpc>
                <a:spcPct val="90000"/>
              </a:lnSpc>
            </a:pPr>
            <a:r>
              <a:rPr lang="en-US" smtClean="0"/>
              <a:t>Given two list items, determine which should come first.</a:t>
            </a:r>
          </a:p>
          <a:p>
            <a:pPr lvl="3" eaLnBrk="1" hangingPunct="1">
              <a:lnSpc>
                <a:spcPct val="90000"/>
              </a:lnSpc>
            </a:pPr>
            <a:r>
              <a:rPr lang="en-US" smtClean="0"/>
              <a:t>Using this function is the </a:t>
            </a:r>
            <a:r>
              <a:rPr lang="en-US" b="1" smtClean="0"/>
              <a:t>only</a:t>
            </a:r>
            <a:r>
              <a:rPr lang="en-US" smtClean="0"/>
              <a:t> way we can make such a determination.</a:t>
            </a:r>
          </a:p>
          <a:p>
            <a:pPr lvl="1" eaLnBrk="1" hangingPunct="1">
              <a:lnSpc>
                <a:spcPct val="90000"/>
              </a:lnSpc>
            </a:pPr>
            <a:r>
              <a:rPr lang="en-US" smtClean="0"/>
              <a:t>We return:</a:t>
            </a:r>
          </a:p>
          <a:p>
            <a:pPr lvl="2" eaLnBrk="1" hangingPunct="1">
              <a:lnSpc>
                <a:spcPct val="90000"/>
              </a:lnSpc>
            </a:pPr>
            <a:r>
              <a:rPr lang="en-US" smtClean="0"/>
              <a:t>A sorted list with the same items as the original list.</a:t>
            </a:r>
          </a:p>
          <a:p>
            <a:pPr eaLnBrk="1" hangingPunct="1">
              <a:lnSpc>
                <a:spcPct val="90000"/>
              </a:lnSpc>
            </a:pPr>
            <a:endParaRPr lang="en-US"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a:t>Quick Sort</a:t>
            </a:r>
          </a:p>
        </p:txBody>
      </p:sp>
      <p:sp>
        <p:nvSpPr>
          <p:cNvPr id="156675" name="Rectangle 3"/>
          <p:cNvSpPr>
            <a:spLocks noGrp="1" noChangeArrowheads="1"/>
          </p:cNvSpPr>
          <p:nvPr>
            <p:ph type="body" idx="1"/>
          </p:nvPr>
        </p:nvSpPr>
        <p:spPr/>
        <p:txBody>
          <a:bodyPr/>
          <a:lstStyle/>
          <a:p>
            <a:r>
              <a:rPr lang="en-US"/>
              <a:t>We move </a:t>
            </a:r>
            <a:r>
              <a:rPr lang="en-US" i="1"/>
              <a:t>left</a:t>
            </a:r>
            <a:r>
              <a:rPr lang="en-US"/>
              <a:t> to the right, skipping over elements that are smaller than the pivot.</a:t>
            </a:r>
          </a:p>
          <a:p>
            <a:endParaRPr lang="en-US"/>
          </a:p>
        </p:txBody>
      </p:sp>
      <p:graphicFrame>
        <p:nvGraphicFramePr>
          <p:cNvPr id="156711" name="Group 39"/>
          <p:cNvGraphicFramePr>
            <a:graphicFrameLocks noGrp="1"/>
          </p:cNvGraphicFramePr>
          <p:nvPr/>
        </p:nvGraphicFramePr>
        <p:xfrm>
          <a:off x="762000" y="4191000"/>
          <a:ext cx="8056563" cy="1100138"/>
        </p:xfrm>
        <a:graphic>
          <a:graphicData uri="http://schemas.openxmlformats.org/drawingml/2006/table">
            <a:tbl>
              <a:tblPr/>
              <a:tblGrid>
                <a:gridCol w="804863"/>
                <a:gridCol w="806450"/>
                <a:gridCol w="804862"/>
                <a:gridCol w="806450"/>
                <a:gridCol w="804863"/>
                <a:gridCol w="806450"/>
                <a:gridCol w="806450"/>
                <a:gridCol w="760412"/>
                <a:gridCol w="990600"/>
                <a:gridCol w="6651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1"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a:t>Quick Sort</a:t>
            </a:r>
          </a:p>
        </p:txBody>
      </p:sp>
      <p:sp>
        <p:nvSpPr>
          <p:cNvPr id="162819" name="Rectangle 3"/>
          <p:cNvSpPr>
            <a:spLocks noGrp="1" noChangeArrowheads="1"/>
          </p:cNvSpPr>
          <p:nvPr>
            <p:ph type="body" idx="1"/>
          </p:nvPr>
        </p:nvSpPr>
        <p:spPr>
          <a:xfrm>
            <a:off x="1066800" y="2017713"/>
            <a:ext cx="7888288" cy="4611687"/>
          </a:xfrm>
        </p:spPr>
        <p:txBody>
          <a:bodyPr/>
          <a:lstStyle/>
          <a:p>
            <a:pPr>
              <a:lnSpc>
                <a:spcPct val="90000"/>
              </a:lnSpc>
            </a:pPr>
            <a:r>
              <a:rPr lang="en-US" sz="2800"/>
              <a:t>We then move </a:t>
            </a:r>
            <a:r>
              <a:rPr lang="en-US" sz="2800" i="1"/>
              <a:t>right</a:t>
            </a:r>
            <a:r>
              <a:rPr lang="en-US" sz="2800"/>
              <a:t> to the left, skipping over elements that are greater than the pivot.</a:t>
            </a:r>
          </a:p>
          <a:p>
            <a:pPr>
              <a:lnSpc>
                <a:spcPct val="90000"/>
              </a:lnSpc>
            </a:pPr>
            <a:endParaRPr lang="en-US" sz="2800"/>
          </a:p>
          <a:p>
            <a:pPr>
              <a:lnSpc>
                <a:spcPct val="90000"/>
              </a:lnSpc>
            </a:pPr>
            <a:endParaRPr lang="en-US" sz="2800"/>
          </a:p>
          <a:p>
            <a:pPr>
              <a:lnSpc>
                <a:spcPct val="90000"/>
              </a:lnSpc>
            </a:pPr>
            <a:endParaRPr lang="en-US" sz="2800"/>
          </a:p>
          <a:p>
            <a:pPr>
              <a:lnSpc>
                <a:spcPct val="90000"/>
              </a:lnSpc>
            </a:pPr>
            <a:endParaRPr lang="en-US" sz="2800"/>
          </a:p>
          <a:p>
            <a:pPr>
              <a:lnSpc>
                <a:spcPct val="90000"/>
              </a:lnSpc>
            </a:pPr>
            <a:r>
              <a:rPr lang="en-US" sz="2800"/>
              <a:t>When </a:t>
            </a:r>
            <a:r>
              <a:rPr lang="en-US" sz="2800" i="1"/>
              <a:t>left</a:t>
            </a:r>
            <a:r>
              <a:rPr lang="en-US" sz="2800"/>
              <a:t> and </a:t>
            </a:r>
            <a:r>
              <a:rPr lang="en-US" sz="2800" i="1"/>
              <a:t>right</a:t>
            </a:r>
            <a:r>
              <a:rPr lang="en-US" sz="2800"/>
              <a:t> have stopped, </a:t>
            </a:r>
            <a:r>
              <a:rPr lang="en-US" sz="2800" i="1"/>
              <a:t>left</a:t>
            </a:r>
            <a:r>
              <a:rPr lang="en-US" sz="2800"/>
              <a:t> is on an element greater than (or equal to) the pivot and </a:t>
            </a:r>
            <a:r>
              <a:rPr lang="en-US" sz="2800" i="1"/>
              <a:t>right</a:t>
            </a:r>
            <a:r>
              <a:rPr lang="en-US" sz="2800"/>
              <a:t> is on an element smaller than (or equal to) the pivot.</a:t>
            </a:r>
          </a:p>
          <a:p>
            <a:pPr>
              <a:lnSpc>
                <a:spcPct val="90000"/>
              </a:lnSpc>
            </a:pPr>
            <a:endParaRPr lang="en-US" sz="2800"/>
          </a:p>
          <a:p>
            <a:pPr>
              <a:lnSpc>
                <a:spcPct val="90000"/>
              </a:lnSpc>
            </a:pPr>
            <a:endParaRPr lang="en-US" sz="2800"/>
          </a:p>
        </p:txBody>
      </p:sp>
      <p:graphicFrame>
        <p:nvGraphicFramePr>
          <p:cNvPr id="162894" name="Group 78"/>
          <p:cNvGraphicFramePr>
            <a:graphicFrameLocks noGrp="1"/>
          </p:cNvGraphicFramePr>
          <p:nvPr/>
        </p:nvGraphicFramePr>
        <p:xfrm>
          <a:off x="685800" y="3352800"/>
          <a:ext cx="8056563" cy="1100138"/>
        </p:xfrm>
        <a:graphic>
          <a:graphicData uri="http://schemas.openxmlformats.org/drawingml/2006/table">
            <a:tbl>
              <a:tblPr/>
              <a:tblGrid>
                <a:gridCol w="804863"/>
                <a:gridCol w="806450"/>
                <a:gridCol w="804862"/>
                <a:gridCol w="806450"/>
                <a:gridCol w="804863"/>
                <a:gridCol w="806450"/>
                <a:gridCol w="1033462"/>
                <a:gridCol w="609600"/>
                <a:gridCol w="685800"/>
                <a:gridCol w="8937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1"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1"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t>Quick Sort</a:t>
            </a:r>
          </a:p>
        </p:txBody>
      </p:sp>
      <p:sp>
        <p:nvSpPr>
          <p:cNvPr id="157699" name="Rectangle 3"/>
          <p:cNvSpPr>
            <a:spLocks noGrp="1" noChangeArrowheads="1"/>
          </p:cNvSpPr>
          <p:nvPr>
            <p:ph type="body" idx="1"/>
          </p:nvPr>
        </p:nvSpPr>
        <p:spPr/>
        <p:txBody>
          <a:bodyPr/>
          <a:lstStyle/>
          <a:p>
            <a:r>
              <a:rPr lang="en-US"/>
              <a:t>If </a:t>
            </a:r>
            <a:r>
              <a:rPr lang="en-US" i="1"/>
              <a:t>left</a:t>
            </a:r>
            <a:r>
              <a:rPr lang="en-US"/>
              <a:t> is to the left of </a:t>
            </a:r>
            <a:r>
              <a:rPr lang="en-US" i="1"/>
              <a:t>right</a:t>
            </a:r>
            <a:r>
              <a:rPr lang="en-US"/>
              <a:t> (or if left = right), those elements are swapped.</a:t>
            </a:r>
          </a:p>
        </p:txBody>
      </p:sp>
      <p:graphicFrame>
        <p:nvGraphicFramePr>
          <p:cNvPr id="157814" name="Group 118"/>
          <p:cNvGraphicFramePr>
            <a:graphicFrameLocks noGrp="1"/>
          </p:cNvGraphicFramePr>
          <p:nvPr/>
        </p:nvGraphicFramePr>
        <p:xfrm>
          <a:off x="609600" y="3733800"/>
          <a:ext cx="8056563" cy="1100138"/>
        </p:xfrm>
        <a:graphic>
          <a:graphicData uri="http://schemas.openxmlformats.org/drawingml/2006/table">
            <a:tbl>
              <a:tblPr/>
              <a:tblGrid>
                <a:gridCol w="804863"/>
                <a:gridCol w="806450"/>
                <a:gridCol w="804862"/>
                <a:gridCol w="806450"/>
                <a:gridCol w="804863"/>
                <a:gridCol w="806450"/>
                <a:gridCol w="957262"/>
                <a:gridCol w="655638"/>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57808" name="AutoShape 112"/>
          <p:cNvSpPr>
            <a:spLocks noChangeArrowheads="1"/>
          </p:cNvSpPr>
          <p:nvPr/>
        </p:nvSpPr>
        <p:spPr bwMode="auto">
          <a:xfrm>
            <a:off x="4191000" y="4953000"/>
            <a:ext cx="485775" cy="519113"/>
          </a:xfrm>
          <a:prstGeom prst="downArrow">
            <a:avLst>
              <a:gd name="adj1" fmla="val 50000"/>
              <a:gd name="adj2" fmla="val 26716"/>
            </a:avLst>
          </a:prstGeom>
          <a:solidFill>
            <a:schemeClr val="accent1"/>
          </a:solidFill>
          <a:ln w="9525">
            <a:solidFill>
              <a:schemeClr val="tx1"/>
            </a:solidFill>
            <a:miter lim="800000"/>
            <a:headEnd/>
            <a:tailEnd/>
          </a:ln>
          <a:effectLst/>
        </p:spPr>
        <p:txBody>
          <a:bodyPr wrap="none" anchor="ctr"/>
          <a:lstStyle/>
          <a:p>
            <a:endParaRPr lang="en-GB"/>
          </a:p>
        </p:txBody>
      </p:sp>
      <p:graphicFrame>
        <p:nvGraphicFramePr>
          <p:cNvPr id="157817" name="Group 121"/>
          <p:cNvGraphicFramePr>
            <a:graphicFrameLocks noGrp="1"/>
          </p:cNvGraphicFramePr>
          <p:nvPr/>
        </p:nvGraphicFramePr>
        <p:xfrm>
          <a:off x="609600" y="5562600"/>
          <a:ext cx="8056563" cy="1100138"/>
        </p:xfrm>
        <a:graphic>
          <a:graphicData uri="http://schemas.openxmlformats.org/drawingml/2006/table">
            <a:tbl>
              <a:tblPr/>
              <a:tblGrid>
                <a:gridCol w="804863"/>
                <a:gridCol w="806450"/>
                <a:gridCol w="804862"/>
                <a:gridCol w="806450"/>
                <a:gridCol w="804863"/>
                <a:gridCol w="806450"/>
                <a:gridCol w="957262"/>
                <a:gridCol w="655638"/>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n-US"/>
              <a:t>Quick Sort</a:t>
            </a:r>
          </a:p>
        </p:txBody>
      </p:sp>
      <p:sp>
        <p:nvSpPr>
          <p:cNvPr id="164867" name="Rectangle 3"/>
          <p:cNvSpPr>
            <a:spLocks noGrp="1" noChangeArrowheads="1"/>
          </p:cNvSpPr>
          <p:nvPr>
            <p:ph type="body" idx="1"/>
          </p:nvPr>
        </p:nvSpPr>
        <p:spPr/>
        <p:txBody>
          <a:bodyPr/>
          <a:lstStyle/>
          <a:p>
            <a:r>
              <a:rPr lang="en-US"/>
              <a:t>Effectively, large elements are pushed to the right and small elements are pushed to the left.</a:t>
            </a:r>
          </a:p>
          <a:p>
            <a:r>
              <a:rPr lang="en-US"/>
              <a:t>We then repeat the process until </a:t>
            </a:r>
            <a:r>
              <a:rPr lang="en-US" i="1"/>
              <a:t>left</a:t>
            </a:r>
            <a:r>
              <a:rPr lang="en-US"/>
              <a:t> and </a:t>
            </a:r>
            <a:r>
              <a:rPr lang="en-US" i="1"/>
              <a:t>right</a:t>
            </a:r>
            <a:r>
              <a:rPr lang="en-US"/>
              <a:t> cross.</a:t>
            </a:r>
          </a:p>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a:t>Quick Sort</a:t>
            </a:r>
          </a:p>
        </p:txBody>
      </p:sp>
      <p:graphicFrame>
        <p:nvGraphicFramePr>
          <p:cNvPr id="166038" name="Group 150"/>
          <p:cNvGraphicFramePr>
            <a:graphicFrameLocks noGrp="1"/>
          </p:cNvGraphicFramePr>
          <p:nvPr/>
        </p:nvGraphicFramePr>
        <p:xfrm>
          <a:off x="533400" y="3810000"/>
          <a:ext cx="8056563" cy="1100138"/>
        </p:xfrm>
        <a:graphic>
          <a:graphicData uri="http://schemas.openxmlformats.org/drawingml/2006/table">
            <a:tbl>
              <a:tblPr/>
              <a:tblGrid>
                <a:gridCol w="804863"/>
                <a:gridCol w="806450"/>
                <a:gridCol w="804862"/>
                <a:gridCol w="806450"/>
                <a:gridCol w="968375"/>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65927" name="AutoShape 39"/>
          <p:cNvSpPr>
            <a:spLocks noChangeArrowheads="1"/>
          </p:cNvSpPr>
          <p:nvPr/>
        </p:nvSpPr>
        <p:spPr bwMode="auto">
          <a:xfrm>
            <a:off x="4267200" y="4953000"/>
            <a:ext cx="485775" cy="595313"/>
          </a:xfrm>
          <a:prstGeom prst="downArrow">
            <a:avLst>
              <a:gd name="adj1" fmla="val 50000"/>
              <a:gd name="adj2" fmla="val 30637"/>
            </a:avLst>
          </a:prstGeom>
          <a:solidFill>
            <a:schemeClr val="accent1"/>
          </a:solidFill>
          <a:ln w="9525">
            <a:solidFill>
              <a:schemeClr val="tx1"/>
            </a:solidFill>
            <a:miter lim="800000"/>
            <a:headEnd/>
            <a:tailEnd/>
          </a:ln>
          <a:effectLst/>
        </p:spPr>
        <p:txBody>
          <a:bodyPr wrap="none" anchor="ctr"/>
          <a:lstStyle/>
          <a:p>
            <a:endParaRPr lang="en-GB"/>
          </a:p>
        </p:txBody>
      </p:sp>
      <p:sp>
        <p:nvSpPr>
          <p:cNvPr id="166000" name="AutoShape 112"/>
          <p:cNvSpPr>
            <a:spLocks noChangeArrowheads="1"/>
          </p:cNvSpPr>
          <p:nvPr/>
        </p:nvSpPr>
        <p:spPr bwMode="auto">
          <a:xfrm>
            <a:off x="4191000" y="3200400"/>
            <a:ext cx="485775" cy="595313"/>
          </a:xfrm>
          <a:prstGeom prst="downArrow">
            <a:avLst>
              <a:gd name="adj1" fmla="val 50000"/>
              <a:gd name="adj2" fmla="val 30637"/>
            </a:avLst>
          </a:prstGeom>
          <a:solidFill>
            <a:schemeClr val="accent1"/>
          </a:solidFill>
          <a:ln w="9525">
            <a:solidFill>
              <a:schemeClr val="tx1"/>
            </a:solidFill>
            <a:miter lim="800000"/>
            <a:headEnd/>
            <a:tailEnd/>
          </a:ln>
          <a:effectLst/>
        </p:spPr>
        <p:txBody>
          <a:bodyPr wrap="none" anchor="ctr"/>
          <a:lstStyle/>
          <a:p>
            <a:endParaRPr lang="en-GB"/>
          </a:p>
        </p:txBody>
      </p:sp>
      <p:graphicFrame>
        <p:nvGraphicFramePr>
          <p:cNvPr id="166001" name="Group 113"/>
          <p:cNvGraphicFramePr>
            <a:graphicFrameLocks noGrp="1"/>
          </p:cNvGraphicFramePr>
          <p:nvPr/>
        </p:nvGraphicFramePr>
        <p:xfrm>
          <a:off x="685800" y="2057400"/>
          <a:ext cx="8056563" cy="1100138"/>
        </p:xfrm>
        <a:graphic>
          <a:graphicData uri="http://schemas.openxmlformats.org/drawingml/2006/table">
            <a:tbl>
              <a:tblPr/>
              <a:tblGrid>
                <a:gridCol w="804863"/>
                <a:gridCol w="806450"/>
                <a:gridCol w="804862"/>
                <a:gridCol w="806450"/>
                <a:gridCol w="804863"/>
                <a:gridCol w="806450"/>
                <a:gridCol w="957262"/>
                <a:gridCol w="655638"/>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166039" name="Group 151"/>
          <p:cNvGraphicFramePr>
            <a:graphicFrameLocks noGrp="1"/>
          </p:cNvGraphicFramePr>
          <p:nvPr/>
        </p:nvGraphicFramePr>
        <p:xfrm>
          <a:off x="609600" y="5562600"/>
          <a:ext cx="8056563" cy="1100138"/>
        </p:xfrm>
        <a:graphic>
          <a:graphicData uri="http://schemas.openxmlformats.org/drawingml/2006/table">
            <a:tbl>
              <a:tblPr/>
              <a:tblGrid>
                <a:gridCol w="804863"/>
                <a:gridCol w="806450"/>
                <a:gridCol w="804862"/>
                <a:gridCol w="806450"/>
                <a:gridCol w="968375"/>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t>Quick Sort</a:t>
            </a:r>
          </a:p>
        </p:txBody>
      </p:sp>
      <p:sp>
        <p:nvSpPr>
          <p:cNvPr id="167022" name="Text Box 110"/>
          <p:cNvSpPr txBox="1">
            <a:spLocks noChangeArrowheads="1"/>
          </p:cNvSpPr>
          <p:nvPr/>
        </p:nvSpPr>
        <p:spPr bwMode="auto">
          <a:xfrm>
            <a:off x="3260725" y="5748338"/>
            <a:ext cx="184150" cy="457200"/>
          </a:xfrm>
          <a:prstGeom prst="rect">
            <a:avLst/>
          </a:prstGeom>
          <a:noFill/>
          <a:ln w="9525">
            <a:noFill/>
            <a:miter lim="800000"/>
            <a:headEnd/>
            <a:tailEnd/>
          </a:ln>
          <a:effectLst/>
        </p:spPr>
        <p:txBody>
          <a:bodyPr wrap="none">
            <a:spAutoFit/>
          </a:bodyPr>
          <a:lstStyle/>
          <a:p>
            <a:endParaRPr lang="en-US"/>
          </a:p>
        </p:txBody>
      </p:sp>
      <p:sp>
        <p:nvSpPr>
          <p:cNvPr id="167023" name="AutoShape 111"/>
          <p:cNvSpPr>
            <a:spLocks noChangeArrowheads="1"/>
          </p:cNvSpPr>
          <p:nvPr/>
        </p:nvSpPr>
        <p:spPr bwMode="auto">
          <a:xfrm>
            <a:off x="4267200" y="3733800"/>
            <a:ext cx="485775" cy="823913"/>
          </a:xfrm>
          <a:prstGeom prst="downArrow">
            <a:avLst>
              <a:gd name="adj1" fmla="val 50000"/>
              <a:gd name="adj2" fmla="val 42402"/>
            </a:avLst>
          </a:prstGeom>
          <a:solidFill>
            <a:schemeClr val="accent1"/>
          </a:solidFill>
          <a:ln w="9525">
            <a:solidFill>
              <a:schemeClr val="tx1"/>
            </a:solidFill>
            <a:miter lim="800000"/>
            <a:headEnd/>
            <a:tailEnd/>
          </a:ln>
          <a:effectLst/>
        </p:spPr>
        <p:txBody>
          <a:bodyPr wrap="none" anchor="ctr"/>
          <a:lstStyle/>
          <a:p>
            <a:endParaRPr lang="en-GB"/>
          </a:p>
        </p:txBody>
      </p:sp>
      <p:graphicFrame>
        <p:nvGraphicFramePr>
          <p:cNvPr id="167024" name="Group 112"/>
          <p:cNvGraphicFramePr>
            <a:graphicFrameLocks noGrp="1"/>
          </p:cNvGraphicFramePr>
          <p:nvPr/>
        </p:nvGraphicFramePr>
        <p:xfrm>
          <a:off x="685800" y="2362200"/>
          <a:ext cx="8056563" cy="1100138"/>
        </p:xfrm>
        <a:graphic>
          <a:graphicData uri="http://schemas.openxmlformats.org/drawingml/2006/table">
            <a:tbl>
              <a:tblPr/>
              <a:tblGrid>
                <a:gridCol w="804863"/>
                <a:gridCol w="806450"/>
                <a:gridCol w="804862"/>
                <a:gridCol w="806450"/>
                <a:gridCol w="968375"/>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167095" name="Group 183"/>
          <p:cNvGraphicFramePr>
            <a:graphicFrameLocks noGrp="1"/>
          </p:cNvGraphicFramePr>
          <p:nvPr/>
        </p:nvGraphicFramePr>
        <p:xfrm>
          <a:off x="685800" y="4800600"/>
          <a:ext cx="8056563" cy="1100138"/>
        </p:xfrm>
        <a:graphic>
          <a:graphicData uri="http://schemas.openxmlformats.org/drawingml/2006/table">
            <a:tbl>
              <a:tblPr/>
              <a:tblGrid>
                <a:gridCol w="804863"/>
                <a:gridCol w="806450"/>
                <a:gridCol w="804862"/>
                <a:gridCol w="936625"/>
                <a:gridCol w="838200"/>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t>Quick Sort</a:t>
            </a:r>
          </a:p>
        </p:txBody>
      </p:sp>
      <p:sp>
        <p:nvSpPr>
          <p:cNvPr id="167939" name="Rectangle 3"/>
          <p:cNvSpPr>
            <a:spLocks noGrp="1" noChangeArrowheads="1"/>
          </p:cNvSpPr>
          <p:nvPr>
            <p:ph type="body" idx="1"/>
          </p:nvPr>
        </p:nvSpPr>
        <p:spPr/>
        <p:txBody>
          <a:bodyPr/>
          <a:lstStyle/>
          <a:p>
            <a:pPr>
              <a:spcBef>
                <a:spcPct val="0"/>
              </a:spcBef>
              <a:buClrTx/>
              <a:buSzTx/>
              <a:buFontTx/>
              <a:buNone/>
            </a:pPr>
            <a:endParaRPr lang="en-US" sz="2400" dirty="0"/>
          </a:p>
          <a:p>
            <a:pPr>
              <a:spcBef>
                <a:spcPct val="0"/>
              </a:spcBef>
              <a:buClrTx/>
              <a:buSzTx/>
              <a:buFontTx/>
              <a:buNone/>
            </a:pPr>
            <a:endParaRPr lang="en-US" sz="2400" dirty="0"/>
          </a:p>
          <a:p>
            <a:pPr>
              <a:spcBef>
                <a:spcPct val="0"/>
              </a:spcBef>
              <a:buClrTx/>
              <a:buSzTx/>
              <a:buFontTx/>
              <a:buNone/>
            </a:pPr>
            <a:endParaRPr lang="en-US" sz="2400" dirty="0"/>
          </a:p>
          <a:p>
            <a:r>
              <a:rPr lang="en-US" dirty="0"/>
              <a:t>At this point, </a:t>
            </a:r>
            <a:r>
              <a:rPr lang="en-US" i="1" dirty="0"/>
              <a:t>left</a:t>
            </a:r>
            <a:r>
              <a:rPr lang="en-US" dirty="0"/>
              <a:t> and </a:t>
            </a:r>
            <a:r>
              <a:rPr lang="en-US" i="1" dirty="0"/>
              <a:t>right</a:t>
            </a:r>
            <a:r>
              <a:rPr lang="en-US" dirty="0"/>
              <a:t> have crossed so no swap is performed.</a:t>
            </a:r>
          </a:p>
          <a:p>
            <a:r>
              <a:rPr lang="en-US" dirty="0"/>
              <a:t>The final part of the partitioning is to swap the pivot element with </a:t>
            </a:r>
            <a:r>
              <a:rPr lang="en-US" i="1" dirty="0"/>
              <a:t>left</a:t>
            </a:r>
            <a:r>
              <a:rPr lang="en-US" dirty="0"/>
              <a:t>.</a:t>
            </a:r>
            <a:endParaRPr lang="en-US" i="1" dirty="0"/>
          </a:p>
        </p:txBody>
      </p:sp>
      <p:graphicFrame>
        <p:nvGraphicFramePr>
          <p:cNvPr id="168010" name="Group 74"/>
          <p:cNvGraphicFramePr>
            <a:graphicFrameLocks noGrp="1"/>
          </p:cNvGraphicFramePr>
          <p:nvPr/>
        </p:nvGraphicFramePr>
        <p:xfrm>
          <a:off x="762000" y="1524000"/>
          <a:ext cx="8056563" cy="1100138"/>
        </p:xfrm>
        <a:graphic>
          <a:graphicData uri="http://schemas.openxmlformats.org/drawingml/2006/table">
            <a:tbl>
              <a:tblPr/>
              <a:tblGrid>
                <a:gridCol w="804863"/>
                <a:gridCol w="806450"/>
                <a:gridCol w="804862"/>
                <a:gridCol w="936625"/>
                <a:gridCol w="838200"/>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dirty="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168045" name="Group 109"/>
          <p:cNvGraphicFramePr>
            <a:graphicFrameLocks noGrp="1"/>
          </p:cNvGraphicFramePr>
          <p:nvPr/>
        </p:nvGraphicFramePr>
        <p:xfrm>
          <a:off x="533400" y="5486400"/>
          <a:ext cx="8056563" cy="1100138"/>
        </p:xfrm>
        <a:graphic>
          <a:graphicData uri="http://schemas.openxmlformats.org/drawingml/2006/table">
            <a:tbl>
              <a:tblPr/>
              <a:tblGrid>
                <a:gridCol w="804863"/>
                <a:gridCol w="806450"/>
                <a:gridCol w="804862"/>
                <a:gridCol w="936625"/>
                <a:gridCol w="838200"/>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1"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hlink"/>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en-US"/>
              <a:t>Quick Sort</a:t>
            </a:r>
          </a:p>
        </p:txBody>
      </p:sp>
      <p:sp>
        <p:nvSpPr>
          <p:cNvPr id="168963" name="Rectangle 3"/>
          <p:cNvSpPr>
            <a:spLocks noGrp="1" noChangeArrowheads="1"/>
          </p:cNvSpPr>
          <p:nvPr>
            <p:ph type="body" idx="1"/>
          </p:nvPr>
        </p:nvSpPr>
        <p:spPr>
          <a:xfrm>
            <a:off x="990600" y="2017713"/>
            <a:ext cx="7964488" cy="3544887"/>
          </a:xfrm>
        </p:spPr>
        <p:txBody>
          <a:bodyPr/>
          <a:lstStyle/>
          <a:p>
            <a:r>
              <a:rPr lang="en-US"/>
              <a:t>Note that all elements to the left of the pivot are less than (or equal to) the pivot and all elements to the right of the pivot are greater than (or equal to) the pivot.</a:t>
            </a:r>
          </a:p>
          <a:p>
            <a:r>
              <a:rPr lang="en-US"/>
              <a:t>Hence, the pivot element has been placed in its final sorted position. </a:t>
            </a:r>
          </a:p>
        </p:txBody>
      </p:sp>
      <p:graphicFrame>
        <p:nvGraphicFramePr>
          <p:cNvPr id="168999" name="Group 39"/>
          <p:cNvGraphicFramePr>
            <a:graphicFrameLocks noGrp="1"/>
          </p:cNvGraphicFramePr>
          <p:nvPr/>
        </p:nvGraphicFramePr>
        <p:xfrm>
          <a:off x="533400" y="5486400"/>
          <a:ext cx="8056563" cy="1100138"/>
        </p:xfrm>
        <a:graphic>
          <a:graphicData uri="http://schemas.openxmlformats.org/drawingml/2006/table">
            <a:tbl>
              <a:tblPr/>
              <a:tblGrid>
                <a:gridCol w="804863"/>
                <a:gridCol w="806450"/>
                <a:gridCol w="804862"/>
                <a:gridCol w="936625"/>
                <a:gridCol w="838200"/>
                <a:gridCol w="642938"/>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1"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right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1" u="none" strike="noStrike" cap="none" normalizeH="0" baseline="0" smtClean="0">
                          <a:ln>
                            <a:noFill/>
                          </a:ln>
                          <a:solidFill>
                            <a:schemeClr val="tx1"/>
                          </a:solidFill>
                          <a:effectLst/>
                          <a:latin typeface="Tahoma" pitchFamily="34" charset="0"/>
                        </a:rPr>
                        <a:t>left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t>Quick Sort</a:t>
            </a:r>
          </a:p>
        </p:txBody>
      </p:sp>
      <p:sp>
        <p:nvSpPr>
          <p:cNvPr id="169987" name="Rectangle 3"/>
          <p:cNvSpPr>
            <a:spLocks noGrp="1" noChangeArrowheads="1"/>
          </p:cNvSpPr>
          <p:nvPr>
            <p:ph type="body" idx="1"/>
          </p:nvPr>
        </p:nvSpPr>
        <p:spPr/>
        <p:txBody>
          <a:bodyPr/>
          <a:lstStyle/>
          <a:p>
            <a:r>
              <a:rPr lang="en-US"/>
              <a:t>We now repeat the process using the sub-arrays to the left and right of the pivot.</a:t>
            </a:r>
          </a:p>
        </p:txBody>
      </p:sp>
      <p:graphicFrame>
        <p:nvGraphicFramePr>
          <p:cNvPr id="170097" name="Group 113"/>
          <p:cNvGraphicFramePr>
            <a:graphicFrameLocks noGrp="1"/>
          </p:cNvGraphicFramePr>
          <p:nvPr/>
        </p:nvGraphicFramePr>
        <p:xfrm>
          <a:off x="609600" y="3810000"/>
          <a:ext cx="8056563" cy="549275"/>
        </p:xfrm>
        <a:graphic>
          <a:graphicData uri="http://schemas.openxmlformats.org/drawingml/2006/table">
            <a:tbl>
              <a:tblPr/>
              <a:tblGrid>
                <a:gridCol w="804863"/>
                <a:gridCol w="806450"/>
                <a:gridCol w="804862"/>
                <a:gridCol w="806450"/>
                <a:gridCol w="804863"/>
                <a:gridCol w="806450"/>
                <a:gridCol w="806450"/>
                <a:gridCol w="806450"/>
                <a:gridCol w="804862"/>
                <a:gridCol w="804863"/>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170096" name="Group 112"/>
          <p:cNvGraphicFramePr>
            <a:graphicFrameLocks noGrp="1"/>
          </p:cNvGraphicFramePr>
          <p:nvPr/>
        </p:nvGraphicFramePr>
        <p:xfrm>
          <a:off x="609600" y="5715000"/>
          <a:ext cx="3222625" cy="549275"/>
        </p:xfrm>
        <a:graphic>
          <a:graphicData uri="http://schemas.openxmlformats.org/drawingml/2006/table">
            <a:tbl>
              <a:tblPr/>
              <a:tblGrid>
                <a:gridCol w="804863"/>
                <a:gridCol w="806450"/>
                <a:gridCol w="804862"/>
                <a:gridCol w="806450"/>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170095" name="Group 111"/>
          <p:cNvGraphicFramePr>
            <a:graphicFrameLocks noGrp="1"/>
          </p:cNvGraphicFramePr>
          <p:nvPr/>
        </p:nvGraphicFramePr>
        <p:xfrm>
          <a:off x="4648200" y="5715000"/>
          <a:ext cx="4029075" cy="549275"/>
        </p:xfrm>
        <a:graphic>
          <a:graphicData uri="http://schemas.openxmlformats.org/drawingml/2006/table">
            <a:tbl>
              <a:tblPr/>
              <a:tblGrid>
                <a:gridCol w="806450"/>
                <a:gridCol w="806450"/>
                <a:gridCol w="806450"/>
                <a:gridCol w="804863"/>
                <a:gridCol w="804862"/>
              </a:tblGrid>
              <a:tr h="5492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7</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70099" name="AutoShape 115"/>
          <p:cNvSpPr>
            <a:spLocks noChangeArrowheads="1"/>
          </p:cNvSpPr>
          <p:nvPr/>
        </p:nvSpPr>
        <p:spPr bwMode="auto">
          <a:xfrm>
            <a:off x="1981200" y="4572000"/>
            <a:ext cx="485775" cy="976313"/>
          </a:xfrm>
          <a:prstGeom prst="downArrow">
            <a:avLst>
              <a:gd name="adj1" fmla="val 50000"/>
              <a:gd name="adj2" fmla="val 50245"/>
            </a:avLst>
          </a:prstGeom>
          <a:solidFill>
            <a:schemeClr val="accent1"/>
          </a:solidFill>
          <a:ln w="9525">
            <a:solidFill>
              <a:schemeClr val="tx1"/>
            </a:solidFill>
            <a:miter lim="800000"/>
            <a:headEnd/>
            <a:tailEnd/>
          </a:ln>
          <a:effectLst/>
        </p:spPr>
        <p:txBody>
          <a:bodyPr wrap="none" anchor="ctr"/>
          <a:lstStyle/>
          <a:p>
            <a:endParaRPr lang="en-GB"/>
          </a:p>
        </p:txBody>
      </p:sp>
      <p:sp>
        <p:nvSpPr>
          <p:cNvPr id="170100" name="AutoShape 116"/>
          <p:cNvSpPr>
            <a:spLocks noChangeArrowheads="1"/>
          </p:cNvSpPr>
          <p:nvPr/>
        </p:nvSpPr>
        <p:spPr bwMode="auto">
          <a:xfrm>
            <a:off x="6400800" y="4572000"/>
            <a:ext cx="485775" cy="976313"/>
          </a:xfrm>
          <a:prstGeom prst="downArrow">
            <a:avLst>
              <a:gd name="adj1" fmla="val 50000"/>
              <a:gd name="adj2" fmla="val 50245"/>
            </a:avLst>
          </a:prstGeom>
          <a:solidFill>
            <a:schemeClr val="accent1"/>
          </a:solidFill>
          <a:ln w="9525">
            <a:solidFill>
              <a:schemeClr val="tx1"/>
            </a:solidFill>
            <a:miter lim="800000"/>
            <a:headEnd/>
            <a:tailEnd/>
          </a:ln>
          <a:effectLst/>
        </p:spPr>
        <p:txBody>
          <a:bodyPr wrap="none" anchor="ctr"/>
          <a:lstStyle/>
          <a:p>
            <a:endParaRPr lang="en-GB"/>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a:t>Quick Sort Pseudocode</a:t>
            </a:r>
          </a:p>
        </p:txBody>
      </p:sp>
      <p:sp>
        <p:nvSpPr>
          <p:cNvPr id="143363" name="Rectangle 3"/>
          <p:cNvSpPr>
            <a:spLocks noGrp="1" noChangeArrowheads="1"/>
          </p:cNvSpPr>
          <p:nvPr>
            <p:ph type="body" idx="1"/>
          </p:nvPr>
        </p:nvSpPr>
        <p:spPr>
          <a:xfrm>
            <a:off x="1066800" y="1676400"/>
            <a:ext cx="7772400" cy="4114800"/>
          </a:xfrm>
        </p:spPr>
        <p:txBody>
          <a:bodyPr/>
          <a:lstStyle/>
          <a:p>
            <a:pPr>
              <a:lnSpc>
                <a:spcPct val="90000"/>
              </a:lnSpc>
              <a:buFont typeface="Wingdings" pitchFamily="2" charset="2"/>
              <a:buNone/>
            </a:pPr>
            <a:r>
              <a:rPr lang="en-US" sz="2000" dirty="0" err="1"/>
              <a:t>quicksort</a:t>
            </a:r>
            <a:r>
              <a:rPr lang="en-US" sz="2000" dirty="0"/>
              <a:t>(list, </a:t>
            </a:r>
            <a:r>
              <a:rPr lang="en-US" sz="2000" dirty="0" err="1"/>
              <a:t>leftMostIndex</a:t>
            </a:r>
            <a:r>
              <a:rPr lang="en-US" sz="2000" dirty="0"/>
              <a:t>, </a:t>
            </a:r>
            <a:r>
              <a:rPr lang="en-US" sz="2000" dirty="0" err="1"/>
              <a:t>rightMostIndex</a:t>
            </a:r>
            <a:r>
              <a:rPr lang="en-US" sz="2000" dirty="0"/>
              <a:t>) {</a:t>
            </a:r>
          </a:p>
          <a:p>
            <a:pPr>
              <a:lnSpc>
                <a:spcPct val="90000"/>
              </a:lnSpc>
              <a:buFont typeface="Wingdings" pitchFamily="2" charset="2"/>
              <a:buNone/>
            </a:pPr>
            <a:r>
              <a:rPr lang="en-US" sz="2000" dirty="0"/>
              <a:t>	if (</a:t>
            </a:r>
            <a:r>
              <a:rPr lang="en-US" sz="2000" dirty="0" err="1"/>
              <a:t>leftMostIndex</a:t>
            </a:r>
            <a:r>
              <a:rPr lang="en-US" sz="2000" dirty="0"/>
              <a:t> &gt;= </a:t>
            </a:r>
            <a:r>
              <a:rPr lang="en-US" sz="2000" dirty="0" err="1"/>
              <a:t>rightMostIndex</a:t>
            </a:r>
            <a:r>
              <a:rPr lang="en-US" sz="2000" dirty="0"/>
              <a:t>)</a:t>
            </a:r>
          </a:p>
          <a:p>
            <a:pPr>
              <a:lnSpc>
                <a:spcPct val="90000"/>
              </a:lnSpc>
              <a:buFont typeface="Wingdings" pitchFamily="2" charset="2"/>
              <a:buNone/>
            </a:pPr>
            <a:r>
              <a:rPr lang="en-US" sz="2000" dirty="0"/>
              <a:t>	   return</a:t>
            </a:r>
          </a:p>
          <a:p>
            <a:pPr>
              <a:lnSpc>
                <a:spcPct val="90000"/>
              </a:lnSpc>
              <a:buFont typeface="Wingdings" pitchFamily="2" charset="2"/>
              <a:buNone/>
            </a:pPr>
            <a:r>
              <a:rPr lang="en-US" sz="2000" dirty="0"/>
              <a:t>    end if	</a:t>
            </a:r>
          </a:p>
          <a:p>
            <a:pPr>
              <a:lnSpc>
                <a:spcPct val="90000"/>
              </a:lnSpc>
              <a:buFont typeface="Wingdings" pitchFamily="2" charset="2"/>
              <a:buNone/>
            </a:pPr>
            <a:endParaRPr lang="en-US" sz="2000" dirty="0"/>
          </a:p>
          <a:p>
            <a:pPr>
              <a:lnSpc>
                <a:spcPct val="90000"/>
              </a:lnSpc>
              <a:buFont typeface="Wingdings" pitchFamily="2" charset="2"/>
              <a:buNone/>
            </a:pPr>
            <a:r>
              <a:rPr lang="en-US" sz="2000" dirty="0"/>
              <a:t>    pivot = list[</a:t>
            </a:r>
            <a:r>
              <a:rPr lang="en-US" sz="2000" dirty="0" err="1"/>
              <a:t>rightMostIndex</a:t>
            </a:r>
            <a:r>
              <a:rPr lang="en-US" sz="2000" dirty="0"/>
              <a:t>]</a:t>
            </a:r>
          </a:p>
          <a:p>
            <a:pPr>
              <a:lnSpc>
                <a:spcPct val="90000"/>
              </a:lnSpc>
              <a:buFont typeface="Wingdings" pitchFamily="2" charset="2"/>
              <a:buNone/>
            </a:pPr>
            <a:r>
              <a:rPr lang="en-US" sz="2000" dirty="0"/>
              <a:t>    left = </a:t>
            </a:r>
            <a:r>
              <a:rPr lang="en-US" sz="2000" dirty="0" err="1"/>
              <a:t>leftMostIndex</a:t>
            </a:r>
            <a:endParaRPr lang="en-US" sz="2000" dirty="0"/>
          </a:p>
          <a:p>
            <a:pPr>
              <a:lnSpc>
                <a:spcPct val="90000"/>
              </a:lnSpc>
              <a:buFont typeface="Wingdings" pitchFamily="2" charset="2"/>
              <a:buNone/>
            </a:pPr>
            <a:r>
              <a:rPr lang="en-US" sz="2000" dirty="0"/>
              <a:t>    right = </a:t>
            </a:r>
            <a:r>
              <a:rPr lang="en-US" sz="2000" dirty="0" err="1"/>
              <a:t>rightMostIndex</a:t>
            </a:r>
            <a:r>
              <a:rPr lang="en-US" sz="2000" dirty="0"/>
              <a:t> – 1</a:t>
            </a:r>
          </a:p>
          <a:p>
            <a:pPr>
              <a:lnSpc>
                <a:spcPct val="90000"/>
              </a:lnSpc>
              <a:buFont typeface="Wingdings" pitchFamily="2" charset="2"/>
              <a:buNone/>
            </a:pPr>
            <a:endParaRPr lang="en-US" sz="2000" dirty="0"/>
          </a:p>
          <a:p>
            <a:pPr>
              <a:lnSpc>
                <a:spcPct val="90000"/>
              </a:lnSpc>
              <a:buFont typeface="Wingdings" pitchFamily="2" charset="2"/>
              <a:buNone/>
            </a:pPr>
            <a:r>
              <a:rPr lang="en-US" sz="2000" dirty="0"/>
              <a:t>    loop (left &lt;= right)</a:t>
            </a:r>
          </a:p>
          <a:p>
            <a:pPr>
              <a:lnSpc>
                <a:spcPct val="90000"/>
              </a:lnSpc>
              <a:buFont typeface="Wingdings" pitchFamily="2" charset="2"/>
              <a:buNone/>
            </a:pPr>
            <a:r>
              <a:rPr lang="en-US" sz="2000" dirty="0"/>
              <a:t>         // Find key on left that belongs on right</a:t>
            </a:r>
          </a:p>
          <a:p>
            <a:pPr>
              <a:lnSpc>
                <a:spcPct val="90000"/>
              </a:lnSpc>
              <a:buFont typeface="Wingdings" pitchFamily="2" charset="2"/>
              <a:buNone/>
            </a:pPr>
            <a:r>
              <a:rPr lang="en-US" sz="2000" dirty="0"/>
              <a:t>         loop (list[left] &lt; pivot)</a:t>
            </a:r>
          </a:p>
          <a:p>
            <a:pPr>
              <a:lnSpc>
                <a:spcPct val="90000"/>
              </a:lnSpc>
              <a:buFont typeface="Wingdings" pitchFamily="2" charset="2"/>
              <a:buNone/>
            </a:pPr>
            <a:r>
              <a:rPr lang="en-US" sz="2000" dirty="0"/>
              <a:t>            left = left + 1</a:t>
            </a:r>
          </a:p>
          <a:p>
            <a:pPr>
              <a:lnSpc>
                <a:spcPct val="90000"/>
              </a:lnSpc>
              <a:buFont typeface="Wingdings" pitchFamily="2" charset="2"/>
              <a:buNone/>
            </a:pPr>
            <a:r>
              <a:rPr lang="en-US" sz="2000" dirty="0"/>
              <a:t>         end loop</a:t>
            </a:r>
          </a:p>
          <a:p>
            <a:pPr>
              <a:lnSpc>
                <a:spcPct val="90000"/>
              </a:lnSpc>
              <a:buFont typeface="Wingdings" pitchFamily="2" charset="2"/>
              <a:buNone/>
            </a:pPr>
            <a:r>
              <a:rPr lang="en-US" sz="2000" dirty="0"/>
              <a:t>         </a:t>
            </a:r>
          </a:p>
        </p:txBody>
      </p:sp>
      <p:sp>
        <p:nvSpPr>
          <p:cNvPr id="143367" name="Text Box 7"/>
          <p:cNvSpPr txBox="1">
            <a:spLocks noChangeArrowheads="1"/>
          </p:cNvSpPr>
          <p:nvPr/>
        </p:nvSpPr>
        <p:spPr bwMode="auto">
          <a:xfrm>
            <a:off x="6248400" y="3810000"/>
            <a:ext cx="2765425" cy="831850"/>
          </a:xfrm>
          <a:prstGeom prst="rect">
            <a:avLst/>
          </a:prstGeom>
          <a:solidFill>
            <a:schemeClr val="accent1"/>
          </a:solidFill>
          <a:ln w="9525">
            <a:solidFill>
              <a:schemeClr val="tx1"/>
            </a:solidFill>
            <a:miter lim="800000"/>
            <a:headEnd/>
            <a:tailEnd/>
          </a:ln>
          <a:effectLst/>
        </p:spPr>
        <p:txBody>
          <a:bodyPr wrap="none">
            <a:spAutoFit/>
          </a:bodyPr>
          <a:lstStyle/>
          <a:p>
            <a:r>
              <a:rPr lang="en-US"/>
              <a:t>Make sure right</a:t>
            </a:r>
            <a:br>
              <a:rPr lang="en-US"/>
            </a:br>
            <a:r>
              <a:rPr lang="en-US"/>
              <a:t>and left don’t cross</a:t>
            </a:r>
          </a:p>
        </p:txBody>
      </p:sp>
      <p:sp>
        <p:nvSpPr>
          <p:cNvPr id="143368" name="Line 8"/>
          <p:cNvSpPr>
            <a:spLocks noChangeShapeType="1"/>
          </p:cNvSpPr>
          <p:nvPr/>
        </p:nvSpPr>
        <p:spPr bwMode="auto">
          <a:xfrm flipH="1">
            <a:off x="3352800" y="4191000"/>
            <a:ext cx="2895600" cy="914400"/>
          </a:xfrm>
          <a:prstGeom prst="line">
            <a:avLst/>
          </a:prstGeom>
          <a:noFill/>
          <a:ln w="9525">
            <a:solidFill>
              <a:schemeClr val="tx1"/>
            </a:solidFill>
            <a:miter lim="800000"/>
            <a:headEnd/>
            <a:tailEnd type="triangle" w="med" len="med"/>
          </a:ln>
          <a:effectLst/>
        </p:spPr>
        <p:txBody>
          <a:bodyPr wrap="none"/>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367"/>
                                        </p:tgtEl>
                                        <p:attrNameLst>
                                          <p:attrName>style.visibility</p:attrName>
                                        </p:attrNameLst>
                                      </p:cBhvr>
                                      <p:to>
                                        <p:strVal val="visible"/>
                                      </p:to>
                                    </p:set>
                                    <p:animEffect transition="in" filter="dissolve">
                                      <p:cBhvr>
                                        <p:cTn id="7" dur="500"/>
                                        <p:tgtEl>
                                          <p:spTgt spid="14336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143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7" grpId="0" animBg="1" autoUpdateAnimBg="0"/>
      <p:bldP spid="1433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43000" y="0"/>
            <a:ext cx="7696200" cy="914400"/>
          </a:xfrm>
        </p:spPr>
        <p:txBody>
          <a:bodyPr>
            <a:normAutofit fontScale="90000"/>
          </a:bodyPr>
          <a:lstStyle/>
          <a:p>
            <a:pPr algn="l" eaLnBrk="1" hangingPunct="1"/>
            <a:r>
              <a:rPr lang="en-US" sz="2800" dirty="0" smtClean="0"/>
              <a:t>Introduction to Sorting: Analyzing Sorting Algorithms</a:t>
            </a:r>
          </a:p>
        </p:txBody>
      </p:sp>
      <p:sp>
        <p:nvSpPr>
          <p:cNvPr id="8195" name="Rectangle 3"/>
          <p:cNvSpPr>
            <a:spLocks noGrp="1" noChangeArrowheads="1"/>
          </p:cNvSpPr>
          <p:nvPr>
            <p:ph type="body" idx="1"/>
          </p:nvPr>
        </p:nvSpPr>
        <p:spPr>
          <a:xfrm>
            <a:off x="1143000" y="762000"/>
            <a:ext cx="7543800" cy="6096000"/>
          </a:xfrm>
        </p:spPr>
        <p:txBody>
          <a:bodyPr/>
          <a:lstStyle/>
          <a:p>
            <a:pPr eaLnBrk="1" hangingPunct="1"/>
            <a:r>
              <a:rPr lang="en-US" sz="2000" dirty="0" smtClean="0"/>
              <a:t>We will analyze sorting algorithms according to five criteria:</a:t>
            </a:r>
          </a:p>
          <a:p>
            <a:pPr lvl="1" eaLnBrk="1" hangingPunct="1"/>
            <a:r>
              <a:rPr lang="en-US" sz="1800" b="1" dirty="0" smtClean="0"/>
              <a:t>Efficiency</a:t>
            </a:r>
          </a:p>
          <a:p>
            <a:pPr lvl="2" eaLnBrk="1" hangingPunct="1"/>
            <a:r>
              <a:rPr lang="en-US" sz="1600" dirty="0" smtClean="0"/>
              <a:t>What is the (worst-case) order of the algorithm?</a:t>
            </a:r>
          </a:p>
          <a:p>
            <a:pPr lvl="2" eaLnBrk="1" hangingPunct="1"/>
            <a:r>
              <a:rPr lang="en-US" sz="1600" dirty="0" smtClean="0"/>
              <a:t>Is the algorithm much faster on average than its worst-case performance?</a:t>
            </a:r>
          </a:p>
          <a:p>
            <a:pPr lvl="1" eaLnBrk="1" hangingPunct="1"/>
            <a:r>
              <a:rPr lang="en-US" sz="1800" b="1" dirty="0" smtClean="0"/>
              <a:t>Requirements on Data</a:t>
            </a:r>
          </a:p>
          <a:p>
            <a:pPr lvl="2" eaLnBrk="1" hangingPunct="1"/>
            <a:r>
              <a:rPr lang="en-US" sz="1600" dirty="0" smtClean="0"/>
              <a:t>Does the algorithm need random-access data? Does it work well with linked lists?</a:t>
            </a:r>
          </a:p>
          <a:p>
            <a:pPr lvl="2" eaLnBrk="1" hangingPunct="1"/>
            <a:r>
              <a:rPr lang="en-US" sz="1600" dirty="0" smtClean="0"/>
              <a:t>What operations does the algorithm require the data to have?</a:t>
            </a:r>
          </a:p>
          <a:p>
            <a:pPr lvl="3" eaLnBrk="1" hangingPunct="1"/>
            <a:r>
              <a:rPr lang="en-US" sz="1400" dirty="0" smtClean="0"/>
              <a:t>Of course, we always need “compare”. What else?</a:t>
            </a:r>
          </a:p>
          <a:p>
            <a:pPr lvl="1" eaLnBrk="1" hangingPunct="1"/>
            <a:r>
              <a:rPr lang="en-US" sz="1800" b="1" dirty="0" smtClean="0"/>
              <a:t>Space Usage</a:t>
            </a:r>
          </a:p>
          <a:p>
            <a:pPr lvl="2" eaLnBrk="1" hangingPunct="1"/>
            <a:r>
              <a:rPr lang="en-US" sz="1600" dirty="0" smtClean="0"/>
              <a:t>Can the algorithm sort in-place?</a:t>
            </a:r>
          </a:p>
          <a:p>
            <a:pPr lvl="3" eaLnBrk="1" hangingPunct="1"/>
            <a:r>
              <a:rPr lang="en-US" sz="1400" i="1" dirty="0" smtClean="0"/>
              <a:t>In-place</a:t>
            </a:r>
            <a:r>
              <a:rPr lang="en-US" sz="1400" dirty="0" smtClean="0"/>
              <a:t> means the algorithm does not copy the data to a separate buffer.</a:t>
            </a:r>
          </a:p>
          <a:p>
            <a:pPr lvl="2" eaLnBrk="1" hangingPunct="1"/>
            <a:r>
              <a:rPr lang="en-US" sz="1600" dirty="0" smtClean="0"/>
              <a:t>How much additional storage is required?</a:t>
            </a:r>
          </a:p>
          <a:p>
            <a:pPr lvl="3" eaLnBrk="1" hangingPunct="1"/>
            <a:r>
              <a:rPr lang="en-US" sz="1400" dirty="0" smtClean="0"/>
              <a:t>Every algorithm requires at least a little.</a:t>
            </a:r>
          </a:p>
          <a:p>
            <a:pPr lvl="1" eaLnBrk="1" hangingPunct="1"/>
            <a:r>
              <a:rPr lang="en-US" sz="1800" b="1" dirty="0" smtClean="0"/>
              <a:t>Stability</a:t>
            </a:r>
          </a:p>
          <a:p>
            <a:pPr lvl="2" eaLnBrk="1" hangingPunct="1"/>
            <a:r>
              <a:rPr lang="en-US" sz="1600" dirty="0" smtClean="0"/>
              <a:t>Is the algorithm stable?</a:t>
            </a:r>
          </a:p>
          <a:p>
            <a:pPr lvl="3" eaLnBrk="1" hangingPunct="1"/>
            <a:r>
              <a:rPr lang="en-US" sz="1400" dirty="0" smtClean="0"/>
              <a:t>A sorting algorithm is </a:t>
            </a:r>
            <a:r>
              <a:rPr lang="en-US" sz="1400" i="1" dirty="0" smtClean="0"/>
              <a:t>stable</a:t>
            </a:r>
            <a:r>
              <a:rPr lang="en-US" sz="1400" dirty="0" smtClean="0"/>
              <a:t> if it does not reverse the order of equivalent items.</a:t>
            </a:r>
          </a:p>
          <a:p>
            <a:pPr lvl="1" eaLnBrk="1" hangingPunct="1"/>
            <a:r>
              <a:rPr lang="en-US" sz="1800" b="1" dirty="0" smtClean="0"/>
              <a:t>Performance on Nearly Sorted Data</a:t>
            </a:r>
          </a:p>
          <a:p>
            <a:pPr lvl="2" eaLnBrk="1" hangingPunct="1"/>
            <a:r>
              <a:rPr lang="en-US" sz="1600" dirty="0" smtClean="0"/>
              <a:t>Is the algorithm faster when given sorted (or nearly sorted) data?</a:t>
            </a:r>
          </a:p>
          <a:p>
            <a:pPr lvl="3" eaLnBrk="1" hangingPunct="1"/>
            <a:r>
              <a:rPr lang="en-US" sz="1400" dirty="0" smtClean="0"/>
              <a:t>All items close to where they should be, or a limited number of items out of order.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t>Quick Sort Pseudocode (cont)</a:t>
            </a:r>
          </a:p>
        </p:txBody>
      </p:sp>
      <p:sp>
        <p:nvSpPr>
          <p:cNvPr id="146435" name="Rectangle 3"/>
          <p:cNvSpPr>
            <a:spLocks noGrp="1" noChangeArrowheads="1"/>
          </p:cNvSpPr>
          <p:nvPr>
            <p:ph type="body" idx="1"/>
          </p:nvPr>
        </p:nvSpPr>
        <p:spPr>
          <a:xfrm>
            <a:off x="228600" y="1828800"/>
            <a:ext cx="8382000" cy="4876800"/>
          </a:xfrm>
        </p:spPr>
        <p:txBody>
          <a:bodyPr/>
          <a:lstStyle/>
          <a:p>
            <a:pPr>
              <a:lnSpc>
                <a:spcPct val="80000"/>
              </a:lnSpc>
              <a:buFont typeface="Wingdings" pitchFamily="2" charset="2"/>
              <a:buNone/>
            </a:pPr>
            <a:r>
              <a:rPr lang="en-US" sz="1400"/>
              <a:t>		</a:t>
            </a:r>
          </a:p>
          <a:p>
            <a:pPr lvl="2">
              <a:lnSpc>
                <a:spcPct val="80000"/>
              </a:lnSpc>
              <a:buFont typeface="Wingdings" pitchFamily="2" charset="2"/>
              <a:buNone/>
            </a:pPr>
            <a:r>
              <a:rPr lang="en-US"/>
              <a:t>// Find key on right that belongs on left </a:t>
            </a:r>
          </a:p>
          <a:p>
            <a:pPr lvl="2">
              <a:lnSpc>
                <a:spcPct val="80000"/>
              </a:lnSpc>
              <a:buFont typeface="Wingdings" pitchFamily="2" charset="2"/>
              <a:buNone/>
            </a:pPr>
            <a:r>
              <a:rPr lang="en-US"/>
              <a:t>loop (right &gt;= leftMostIndex &amp;&amp; list[right] &gt; pivot)</a:t>
            </a:r>
          </a:p>
          <a:p>
            <a:pPr lvl="2">
              <a:lnSpc>
                <a:spcPct val="80000"/>
              </a:lnSpc>
              <a:buFont typeface="Wingdings" pitchFamily="2" charset="2"/>
              <a:buNone/>
            </a:pPr>
            <a:r>
              <a:rPr lang="en-US"/>
              <a:t>    right = right – 1</a:t>
            </a:r>
          </a:p>
          <a:p>
            <a:pPr lvl="2">
              <a:lnSpc>
                <a:spcPct val="80000"/>
              </a:lnSpc>
              <a:buFont typeface="Wingdings" pitchFamily="2" charset="2"/>
              <a:buNone/>
            </a:pPr>
            <a:r>
              <a:rPr lang="en-US"/>
              <a:t>end loop</a:t>
            </a:r>
          </a:p>
          <a:p>
            <a:pPr>
              <a:lnSpc>
                <a:spcPct val="80000"/>
              </a:lnSpc>
              <a:buFont typeface="Wingdings" pitchFamily="2" charset="2"/>
              <a:buNone/>
            </a:pPr>
            <a:endParaRPr lang="en-US" sz="2400"/>
          </a:p>
          <a:p>
            <a:pPr>
              <a:lnSpc>
                <a:spcPct val="80000"/>
              </a:lnSpc>
              <a:buFont typeface="Wingdings" pitchFamily="2" charset="2"/>
              <a:buNone/>
            </a:pPr>
            <a:r>
              <a:rPr lang="en-US" sz="2400"/>
              <a:t>		// Swap out-of-order elements	</a:t>
            </a:r>
          </a:p>
          <a:p>
            <a:pPr>
              <a:lnSpc>
                <a:spcPct val="80000"/>
              </a:lnSpc>
              <a:buFont typeface="Wingdings" pitchFamily="2" charset="2"/>
              <a:buNone/>
            </a:pPr>
            <a:r>
              <a:rPr lang="en-US" sz="2400"/>
              <a:t>		if (left &lt;= right) // Why swap if left = right?</a:t>
            </a:r>
          </a:p>
          <a:p>
            <a:pPr>
              <a:lnSpc>
                <a:spcPct val="80000"/>
              </a:lnSpc>
              <a:buFont typeface="Wingdings" pitchFamily="2" charset="2"/>
              <a:buNone/>
            </a:pPr>
            <a:r>
              <a:rPr lang="en-US" sz="2400"/>
              <a:t>		     swap(list, left, right)</a:t>
            </a:r>
          </a:p>
          <a:p>
            <a:pPr>
              <a:lnSpc>
                <a:spcPct val="80000"/>
              </a:lnSpc>
              <a:buFont typeface="Wingdings" pitchFamily="2" charset="2"/>
              <a:buNone/>
            </a:pPr>
            <a:r>
              <a:rPr lang="en-US" sz="2400"/>
              <a:t>		     left = left + 1</a:t>
            </a:r>
          </a:p>
          <a:p>
            <a:pPr>
              <a:lnSpc>
                <a:spcPct val="80000"/>
              </a:lnSpc>
              <a:buFont typeface="Wingdings" pitchFamily="2" charset="2"/>
              <a:buNone/>
            </a:pPr>
            <a:r>
              <a:rPr lang="en-US" sz="2400"/>
              <a:t>		     right = right – 1</a:t>
            </a:r>
          </a:p>
          <a:p>
            <a:pPr>
              <a:lnSpc>
                <a:spcPct val="80000"/>
              </a:lnSpc>
              <a:buFont typeface="Wingdings" pitchFamily="2" charset="2"/>
              <a:buNone/>
            </a:pPr>
            <a:r>
              <a:rPr lang="en-US" sz="2400"/>
              <a:t>		end if</a:t>
            </a:r>
          </a:p>
          <a:p>
            <a:pPr>
              <a:lnSpc>
                <a:spcPct val="80000"/>
              </a:lnSpc>
              <a:buFont typeface="Wingdings" pitchFamily="2" charset="2"/>
              <a:buNone/>
            </a:pPr>
            <a:r>
              <a:rPr lang="en-US" sz="2400"/>
              <a:t>	     end loop</a:t>
            </a:r>
          </a:p>
          <a:p>
            <a:pPr>
              <a:lnSpc>
                <a:spcPct val="80000"/>
              </a:lnSpc>
              <a:buFont typeface="Wingdings" pitchFamily="2" charset="2"/>
              <a:buNone/>
            </a:pPr>
            <a:r>
              <a:rPr lang="en-US" sz="1600"/>
              <a:t>	</a:t>
            </a:r>
          </a:p>
          <a:p>
            <a:pPr>
              <a:lnSpc>
                <a:spcPct val="80000"/>
              </a:lnSpc>
              <a:buFont typeface="Wingdings" pitchFamily="2" charset="2"/>
              <a:buNone/>
            </a:pPr>
            <a:endParaRPr lang="en-US" sz="1600"/>
          </a:p>
        </p:txBody>
      </p:sp>
      <p:sp>
        <p:nvSpPr>
          <p:cNvPr id="146439" name="Text Box 7"/>
          <p:cNvSpPr txBox="1">
            <a:spLocks noChangeArrowheads="1"/>
          </p:cNvSpPr>
          <p:nvPr/>
        </p:nvSpPr>
        <p:spPr bwMode="auto">
          <a:xfrm>
            <a:off x="4343400" y="5486400"/>
            <a:ext cx="4572000" cy="831850"/>
          </a:xfrm>
          <a:prstGeom prst="rect">
            <a:avLst/>
          </a:prstGeom>
          <a:solidFill>
            <a:schemeClr val="accent1"/>
          </a:solidFill>
          <a:ln w="9525">
            <a:solidFill>
              <a:schemeClr val="tx1"/>
            </a:solidFill>
            <a:miter lim="800000"/>
            <a:headEnd/>
            <a:tailEnd/>
          </a:ln>
          <a:effectLst/>
        </p:spPr>
        <p:txBody>
          <a:bodyPr>
            <a:spAutoFit/>
          </a:bodyPr>
          <a:lstStyle/>
          <a:p>
            <a:r>
              <a:rPr lang="en-US"/>
              <a:t>Must account for special case of </a:t>
            </a:r>
          </a:p>
          <a:p>
            <a:r>
              <a:rPr lang="en-US"/>
              <a:t>list[left]=list[right]=pivot</a:t>
            </a:r>
          </a:p>
        </p:txBody>
      </p:sp>
      <p:sp>
        <p:nvSpPr>
          <p:cNvPr id="146440" name="Line 8"/>
          <p:cNvSpPr>
            <a:spLocks noChangeShapeType="1"/>
          </p:cNvSpPr>
          <p:nvPr/>
        </p:nvSpPr>
        <p:spPr bwMode="auto">
          <a:xfrm flipH="1" flipV="1">
            <a:off x="5334000" y="4572000"/>
            <a:ext cx="1219200" cy="914400"/>
          </a:xfrm>
          <a:prstGeom prst="line">
            <a:avLst/>
          </a:prstGeom>
          <a:noFill/>
          <a:ln w="9525">
            <a:solidFill>
              <a:schemeClr val="tx1"/>
            </a:solidFill>
            <a:miter lim="800000"/>
            <a:headEnd/>
            <a:tailEnd type="triangle" w="med" len="med"/>
          </a:ln>
          <a:effectLst/>
        </p:spPr>
        <p:txBody>
          <a:bodyPr wrap="none"/>
          <a:lstStyle/>
          <a:p>
            <a:endParaRPr lang="en-GB"/>
          </a:p>
        </p:txBody>
      </p:sp>
      <p:sp>
        <p:nvSpPr>
          <p:cNvPr id="146441" name="Text Box 9"/>
          <p:cNvSpPr txBox="1">
            <a:spLocks noChangeArrowheads="1"/>
          </p:cNvSpPr>
          <p:nvPr/>
        </p:nvSpPr>
        <p:spPr bwMode="auto">
          <a:xfrm>
            <a:off x="4191000" y="3048000"/>
            <a:ext cx="4572000" cy="831850"/>
          </a:xfrm>
          <a:prstGeom prst="rect">
            <a:avLst/>
          </a:prstGeom>
          <a:solidFill>
            <a:schemeClr val="accent1"/>
          </a:solidFill>
          <a:ln w="9525">
            <a:solidFill>
              <a:schemeClr val="tx1"/>
            </a:solidFill>
            <a:miter lim="800000"/>
            <a:headEnd/>
            <a:tailEnd/>
          </a:ln>
          <a:effectLst/>
        </p:spPr>
        <p:txBody>
          <a:bodyPr>
            <a:spAutoFit/>
          </a:bodyPr>
          <a:lstStyle/>
          <a:p>
            <a:r>
              <a:rPr lang="en-US"/>
              <a:t>Necessary if pivot is the smallest element in the array.</a:t>
            </a:r>
          </a:p>
        </p:txBody>
      </p:sp>
      <p:sp>
        <p:nvSpPr>
          <p:cNvPr id="146442" name="Line 10"/>
          <p:cNvSpPr>
            <a:spLocks noChangeShapeType="1"/>
          </p:cNvSpPr>
          <p:nvPr/>
        </p:nvSpPr>
        <p:spPr bwMode="auto">
          <a:xfrm flipH="1" flipV="1">
            <a:off x="3352800" y="2743200"/>
            <a:ext cx="1828800" cy="304800"/>
          </a:xfrm>
          <a:prstGeom prst="line">
            <a:avLst/>
          </a:prstGeom>
          <a:noFill/>
          <a:ln w="9525">
            <a:solidFill>
              <a:schemeClr val="tx1"/>
            </a:solidFill>
            <a:miter lim="800000"/>
            <a:headEnd/>
            <a:tailEnd type="triangle" w="med" len="med"/>
          </a:ln>
          <a:effectLst/>
        </p:spPr>
        <p:txBody>
          <a:bodyPr wrap="none"/>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6441"/>
                                        </p:tgtEl>
                                        <p:attrNameLst>
                                          <p:attrName>style.visibility</p:attrName>
                                        </p:attrNameLst>
                                      </p:cBhvr>
                                      <p:to>
                                        <p:strVal val="visible"/>
                                      </p:to>
                                    </p:set>
                                    <p:animEffect transition="in" filter="dissolve">
                                      <p:cBhvr>
                                        <p:cTn id="7" dur="500"/>
                                        <p:tgtEl>
                                          <p:spTgt spid="14644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464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6439"/>
                                        </p:tgtEl>
                                        <p:attrNameLst>
                                          <p:attrName>style.visibility</p:attrName>
                                        </p:attrNameLst>
                                      </p:cBhvr>
                                      <p:to>
                                        <p:strVal val="visible"/>
                                      </p:to>
                                    </p:set>
                                    <p:animEffect transition="in" filter="dissolve">
                                      <p:cBhvr>
                                        <p:cTn id="15" dur="500"/>
                                        <p:tgtEl>
                                          <p:spTgt spid="146439"/>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464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9" grpId="0" animBg="1"/>
      <p:bldP spid="146440" grpId="0" animBg="1"/>
      <p:bldP spid="146441" grpId="0" animBg="1"/>
      <p:bldP spid="14644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t>Quick Sort Pseudocode (cont)</a:t>
            </a:r>
          </a:p>
        </p:txBody>
      </p:sp>
      <p:sp>
        <p:nvSpPr>
          <p:cNvPr id="199683" name="Rectangle 3"/>
          <p:cNvSpPr>
            <a:spLocks noGrp="1" noChangeArrowheads="1"/>
          </p:cNvSpPr>
          <p:nvPr>
            <p:ph type="body" idx="1"/>
          </p:nvPr>
        </p:nvSpPr>
        <p:spPr/>
        <p:txBody>
          <a:bodyPr/>
          <a:lstStyle/>
          <a:p>
            <a:pPr>
              <a:buFont typeface="Wingdings" pitchFamily="2" charset="2"/>
              <a:buNone/>
            </a:pPr>
            <a:r>
              <a:rPr lang="en-US" sz="2400"/>
              <a:t>	// Move the pivot element to its correct location</a:t>
            </a:r>
          </a:p>
          <a:p>
            <a:pPr>
              <a:buFont typeface="Wingdings" pitchFamily="2" charset="2"/>
              <a:buNone/>
            </a:pPr>
            <a:r>
              <a:rPr lang="en-US" sz="2400"/>
              <a:t>	swap(list, left, rightMostIndex)</a:t>
            </a:r>
          </a:p>
          <a:p>
            <a:pPr>
              <a:buFont typeface="Wingdings" pitchFamily="2" charset="2"/>
              <a:buNone/>
            </a:pPr>
            <a:r>
              <a:rPr lang="en-US" sz="2400"/>
              <a:t>	</a:t>
            </a:r>
          </a:p>
          <a:p>
            <a:pPr>
              <a:buFont typeface="Wingdings" pitchFamily="2" charset="2"/>
              <a:buNone/>
            </a:pPr>
            <a:r>
              <a:rPr lang="en-US" sz="2400"/>
              <a:t>	// Continue splitting list and sorting</a:t>
            </a:r>
          </a:p>
          <a:p>
            <a:pPr>
              <a:buFont typeface="Wingdings" pitchFamily="2" charset="2"/>
              <a:buNone/>
            </a:pPr>
            <a:r>
              <a:rPr lang="en-US" sz="2400"/>
              <a:t>	quickSort(list, leftMostIndex, right)</a:t>
            </a:r>
          </a:p>
          <a:p>
            <a:pPr>
              <a:buFont typeface="Wingdings" pitchFamily="2" charset="2"/>
              <a:buNone/>
            </a:pPr>
            <a:r>
              <a:rPr lang="en-US" sz="2400"/>
              <a:t>	quickSort(list, left+1, rightMostIndex)</a:t>
            </a:r>
          </a:p>
          <a:p>
            <a:pPr>
              <a:buFont typeface="Wingdings" pitchFamily="2" charset="2"/>
              <a:buNone/>
            </a:pPr>
            <a:r>
              <a:rPr lang="en-US" sz="2400"/>
              <a:t>}</a:t>
            </a:r>
          </a:p>
          <a:p>
            <a:endParaRPr lang="en-US" sz="24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a:t>Quick Sort</a:t>
            </a:r>
          </a:p>
        </p:txBody>
      </p:sp>
      <p:sp>
        <p:nvSpPr>
          <p:cNvPr id="145411" name="Rectangle 3"/>
          <p:cNvSpPr>
            <a:spLocks noGrp="1" noChangeArrowheads="1"/>
          </p:cNvSpPr>
          <p:nvPr>
            <p:ph type="body" idx="1"/>
          </p:nvPr>
        </p:nvSpPr>
        <p:spPr/>
        <p:txBody>
          <a:bodyPr/>
          <a:lstStyle/>
          <a:p>
            <a:r>
              <a:rPr lang="en-US"/>
              <a:t>A couple of notes about quick sort:</a:t>
            </a:r>
          </a:p>
          <a:p>
            <a:pPr lvl="1"/>
            <a:r>
              <a:rPr lang="en-US"/>
              <a:t>There are more optimal ways to choose the pivot value (such as the median-of-three method).</a:t>
            </a:r>
          </a:p>
          <a:p>
            <a:pPr lvl="1"/>
            <a:r>
              <a:rPr lang="en-US"/>
              <a:t>Also, when the subarrays get small, it becomes more efficient to use the insertion sort as opposed to continued use of quick sort.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p:txBody>
          <a:bodyPr/>
          <a:lstStyle/>
          <a:p>
            <a:r>
              <a:rPr lang="en-US"/>
              <a:t>Efficiency of Quick Sort</a:t>
            </a:r>
          </a:p>
        </p:txBody>
      </p:sp>
      <p:sp>
        <p:nvSpPr>
          <p:cNvPr id="285699" name="Rectangle 3"/>
          <p:cNvSpPr>
            <a:spLocks noGrp="1" noChangeArrowheads="1"/>
          </p:cNvSpPr>
          <p:nvPr>
            <p:ph type="body" idx="1"/>
          </p:nvPr>
        </p:nvSpPr>
        <p:spPr>
          <a:xfrm>
            <a:off x="1143000" y="1752600"/>
            <a:ext cx="8001000" cy="4535487"/>
          </a:xfrm>
        </p:spPr>
        <p:txBody>
          <a:bodyPr/>
          <a:lstStyle/>
          <a:p>
            <a:pPr>
              <a:lnSpc>
                <a:spcPct val="90000"/>
              </a:lnSpc>
            </a:pPr>
            <a:r>
              <a:rPr lang="en-US" sz="2800" dirty="0"/>
              <a:t>List have n items every time split into two </a:t>
            </a:r>
            <a:r>
              <a:rPr lang="en-US" sz="2800" dirty="0" err="1"/>
              <a:t>i</a:t>
            </a:r>
            <a:r>
              <a:rPr lang="en-US" sz="2800" dirty="0"/>
              <a:t>-e n=2</a:t>
            </a:r>
            <a:r>
              <a:rPr lang="en-US" sz="2800" baseline="30000" dirty="0"/>
              <a:t>m</a:t>
            </a:r>
            <a:endParaRPr lang="en-US" sz="2800" dirty="0"/>
          </a:p>
          <a:p>
            <a:pPr>
              <a:lnSpc>
                <a:spcPct val="90000"/>
              </a:lnSpc>
            </a:pPr>
            <a:r>
              <a:rPr lang="en-US" sz="2800" dirty="0"/>
              <a:t>(n-1) comparison on first pass.</a:t>
            </a:r>
          </a:p>
          <a:p>
            <a:pPr>
              <a:lnSpc>
                <a:spcPct val="90000"/>
              </a:lnSpc>
            </a:pPr>
            <a:r>
              <a:rPr lang="en-US" sz="2800" dirty="0"/>
              <a:t>List split in to half n/2 approximately.</a:t>
            </a:r>
          </a:p>
          <a:p>
            <a:pPr>
              <a:lnSpc>
                <a:spcPct val="90000"/>
              </a:lnSpc>
            </a:pPr>
            <a:r>
              <a:rPr lang="en-US" sz="2800" dirty="0"/>
              <a:t>Same way continue to </a:t>
            </a:r>
            <a:r>
              <a:rPr lang="en-US" sz="2800" dirty="0" smtClean="0"/>
              <a:t>split as </a:t>
            </a:r>
            <a:r>
              <a:rPr lang="en-US" sz="2800" dirty="0"/>
              <a:t>follows</a:t>
            </a:r>
          </a:p>
          <a:p>
            <a:pPr>
              <a:lnSpc>
                <a:spcPct val="90000"/>
              </a:lnSpc>
              <a:buFont typeface="Wingdings" pitchFamily="2" charset="2"/>
              <a:buNone/>
            </a:pPr>
            <a:r>
              <a:rPr lang="en-US" sz="2800" dirty="0"/>
              <a:t>n+2*(n/2)+4*(n/4)+8*(n/8)+…+n*(n/n)</a:t>
            </a:r>
          </a:p>
          <a:p>
            <a:pPr>
              <a:lnSpc>
                <a:spcPct val="90000"/>
              </a:lnSpc>
              <a:buFont typeface="Wingdings" pitchFamily="2" charset="2"/>
              <a:buNone/>
            </a:pPr>
            <a:r>
              <a:rPr lang="en-US" sz="2800" dirty="0" err="1"/>
              <a:t>n+n+n+n</a:t>
            </a:r>
            <a:r>
              <a:rPr lang="en-US" sz="2800" dirty="0"/>
              <a:t>+…+n  ------</a:t>
            </a:r>
            <a:r>
              <a:rPr lang="en-US" sz="2800" dirty="0">
                <a:sym typeface="Wingdings" pitchFamily="2" charset="2"/>
              </a:rPr>
              <a:t> [List split m times]</a:t>
            </a:r>
          </a:p>
          <a:p>
            <a:pPr>
              <a:lnSpc>
                <a:spcPct val="90000"/>
              </a:lnSpc>
              <a:buFont typeface="Wingdings" pitchFamily="2" charset="2"/>
              <a:buNone/>
            </a:pPr>
            <a:r>
              <a:rPr lang="en-US" sz="2400" dirty="0">
                <a:sym typeface="Wingdings" pitchFamily="2" charset="2"/>
              </a:rPr>
              <a:t>The total number of </a:t>
            </a:r>
            <a:r>
              <a:rPr lang="en-US" sz="2400" dirty="0" smtClean="0">
                <a:sym typeface="Wingdings" pitchFamily="2" charset="2"/>
              </a:rPr>
              <a:t>comparison in </a:t>
            </a:r>
            <a:r>
              <a:rPr lang="en-US" sz="2400" dirty="0">
                <a:sym typeface="Wingdings" pitchFamily="2" charset="2"/>
              </a:rPr>
              <a:t>average case is O(n*m) </a:t>
            </a:r>
            <a:r>
              <a:rPr lang="en-US" sz="2400" dirty="0" smtClean="0">
                <a:sym typeface="Wingdings" pitchFamily="2" charset="2"/>
              </a:rPr>
              <a:t>where m=</a:t>
            </a:r>
            <a:r>
              <a:rPr lang="en-US" sz="2400" dirty="0" smtClean="0">
                <a:sym typeface="Wingdings" pitchFamily="2" charset="2"/>
              </a:rPr>
              <a:t> log </a:t>
            </a:r>
            <a:r>
              <a:rPr lang="en-US" sz="2400" dirty="0" smtClean="0">
                <a:sym typeface="Wingdings" pitchFamily="2" charset="2"/>
              </a:rPr>
              <a:t>n. Thus, O(n </a:t>
            </a:r>
            <a:r>
              <a:rPr lang="en-US" sz="2400" dirty="0">
                <a:sym typeface="Wingdings" pitchFamily="2" charset="2"/>
              </a:rPr>
              <a:t>log n)</a:t>
            </a:r>
          </a:p>
          <a:p>
            <a:pPr>
              <a:lnSpc>
                <a:spcPct val="90000"/>
              </a:lnSpc>
              <a:buFont typeface="Wingdings" pitchFamily="2" charset="2"/>
              <a:buNone/>
            </a:pPr>
            <a:r>
              <a:rPr lang="en-US" sz="2400" dirty="0">
                <a:sym typeface="Wingdings" pitchFamily="2" charset="2"/>
              </a:rPr>
              <a:t>In worst case is O(n</a:t>
            </a:r>
            <a:r>
              <a:rPr lang="en-US" sz="2400" baseline="30000" dirty="0">
                <a:sym typeface="Wingdings" pitchFamily="2" charset="2"/>
              </a:rPr>
              <a:t>2</a:t>
            </a:r>
            <a:r>
              <a:rPr lang="en-US" sz="2400" dirty="0">
                <a:sym typeface="Wingdings" pitchFamily="2" charset="2"/>
              </a:rPr>
              <a:t>)</a:t>
            </a:r>
          </a:p>
          <a:p>
            <a:pPr>
              <a:lnSpc>
                <a:spcPct val="90000"/>
              </a:lnSpc>
              <a:buFont typeface="Wingdings" pitchFamily="2" charset="2"/>
              <a:buNone/>
            </a:pPr>
            <a:endParaRPr lang="en-US"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a:t>Bubble Sort vs. Quick Sort</a:t>
            </a:r>
          </a:p>
        </p:txBody>
      </p:sp>
      <p:sp>
        <p:nvSpPr>
          <p:cNvPr id="144387" name="Rectangle 3"/>
          <p:cNvSpPr>
            <a:spLocks noGrp="1" noChangeArrowheads="1"/>
          </p:cNvSpPr>
          <p:nvPr>
            <p:ph type="body" idx="1"/>
          </p:nvPr>
        </p:nvSpPr>
        <p:spPr/>
        <p:txBody>
          <a:bodyPr/>
          <a:lstStyle/>
          <a:p>
            <a:r>
              <a:rPr lang="en-US"/>
              <a:t>If we calculate the Big-O notation, we find that (in the average case):</a:t>
            </a:r>
          </a:p>
          <a:p>
            <a:pPr lvl="1"/>
            <a:r>
              <a:rPr lang="en-US"/>
              <a:t>Bubble Sort: O(n</a:t>
            </a:r>
            <a:r>
              <a:rPr lang="en-US" baseline="30000"/>
              <a:t>2</a:t>
            </a:r>
            <a:r>
              <a:rPr lang="en-US"/>
              <a:t>)</a:t>
            </a:r>
          </a:p>
          <a:p>
            <a:pPr lvl="1"/>
            <a:r>
              <a:rPr lang="en-US"/>
              <a:t>Quick Sort: O(nlog</a:t>
            </a:r>
            <a:r>
              <a:rPr lang="en-US" baseline="-25000"/>
              <a:t>2</a:t>
            </a:r>
            <a:r>
              <a:rPr lang="en-US"/>
              <a:t>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a:t>Heap Sort</a:t>
            </a:r>
          </a:p>
        </p:txBody>
      </p:sp>
      <p:sp>
        <p:nvSpPr>
          <p:cNvPr id="149507" name="Rectangle 3"/>
          <p:cNvSpPr>
            <a:spLocks noGrp="1" noChangeArrowheads="1"/>
          </p:cNvSpPr>
          <p:nvPr>
            <p:ph type="body" idx="1"/>
          </p:nvPr>
        </p:nvSpPr>
        <p:spPr/>
        <p:txBody>
          <a:bodyPr/>
          <a:lstStyle/>
          <a:p>
            <a:pPr>
              <a:lnSpc>
                <a:spcPct val="90000"/>
              </a:lnSpc>
            </a:pPr>
            <a:r>
              <a:rPr lang="en-US" sz="2800"/>
              <a:t>Idea:  take the items that need to be sorted and insert them into a heap.</a:t>
            </a:r>
          </a:p>
          <a:p>
            <a:pPr>
              <a:lnSpc>
                <a:spcPct val="90000"/>
              </a:lnSpc>
            </a:pPr>
            <a:r>
              <a:rPr lang="en-US" sz="2800"/>
              <a:t>By calling deleteHeap, we remove the smallest (or largest) element, depending on whether or not we are working with a min- or max-heap, respectively.</a:t>
            </a:r>
          </a:p>
          <a:p>
            <a:pPr>
              <a:lnSpc>
                <a:spcPct val="90000"/>
              </a:lnSpc>
            </a:pPr>
            <a:r>
              <a:rPr lang="en-US" sz="2800"/>
              <a:t>Hence, the elements are removed in ascending or descending order.</a:t>
            </a:r>
          </a:p>
          <a:p>
            <a:pPr>
              <a:lnSpc>
                <a:spcPct val="90000"/>
              </a:lnSpc>
            </a:pPr>
            <a:r>
              <a:rPr lang="en-US" sz="2800"/>
              <a:t>Efficiency:  O(nlog</a:t>
            </a:r>
            <a:r>
              <a:rPr lang="en-US" sz="2800" baseline="-25000"/>
              <a:t>2</a:t>
            </a:r>
            <a:r>
              <a:rPr lang="en-US" sz="2800"/>
              <a:t>n)</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a:t>Efficiency Summary</a:t>
            </a:r>
          </a:p>
        </p:txBody>
      </p:sp>
      <p:graphicFrame>
        <p:nvGraphicFramePr>
          <p:cNvPr id="194668" name="Group 108"/>
          <p:cNvGraphicFramePr>
            <a:graphicFrameLocks noGrp="1"/>
          </p:cNvGraphicFramePr>
          <p:nvPr/>
        </p:nvGraphicFramePr>
        <p:xfrm>
          <a:off x="1066800" y="2209800"/>
          <a:ext cx="7467600" cy="4053840"/>
        </p:xfrm>
        <a:graphic>
          <a:graphicData uri="http://schemas.openxmlformats.org/drawingml/2006/table">
            <a:tbl>
              <a:tblPr/>
              <a:tblGrid>
                <a:gridCol w="2489200"/>
                <a:gridCol w="2489200"/>
                <a:gridCol w="2489200"/>
              </a:tblGrid>
              <a:tr h="5334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Sort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Worst Case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Average Case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Insertion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Selection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Bubble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Quick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a:t>
                      </a:r>
                      <a:r>
                        <a:rPr kumimoji="0" lang="en-US" sz="2800" b="0" i="0" u="none" strike="noStrike" cap="none" normalizeH="0" baseline="30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O(nlog</a:t>
                      </a:r>
                      <a:r>
                        <a:rPr kumimoji="0" lang="en-US" sz="2800" b="0" i="0" u="none" strike="noStrike" cap="none" normalizeH="0" baseline="-25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Heap</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O(nlog</a:t>
                      </a:r>
                      <a:r>
                        <a:rPr kumimoji="0" lang="en-US" sz="2800" b="0" i="0" u="none" strike="noStrike" cap="none" normalizeH="0" baseline="-25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O(nlog</a:t>
                      </a:r>
                      <a:r>
                        <a:rPr kumimoji="0" lang="en-US" sz="2800" b="0" i="0" u="none" strike="noStrike" cap="none" normalizeH="0" baseline="-25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Merge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O(nlog</a:t>
                      </a:r>
                      <a:r>
                        <a:rPr kumimoji="0" lang="en-US" sz="2800" b="0" i="0" u="none" strike="noStrike" cap="none" normalizeH="0" baseline="-25000" smtClean="0">
                          <a:ln>
                            <a:noFill/>
                          </a:ln>
                          <a:solidFill>
                            <a:schemeClr val="tx1"/>
                          </a:solidFill>
                          <a:effectLst/>
                          <a:latin typeface="Tahoma" pitchFamily="34" charset="0"/>
                        </a:rPr>
                        <a:t>2</a:t>
                      </a:r>
                      <a:r>
                        <a:rPr kumimoji="0" lang="en-US" sz="2800" b="0" i="0" u="none" strike="noStrike" cap="none" normalizeH="0" baseline="0" smtClean="0">
                          <a:ln>
                            <a:noFill/>
                          </a:ln>
                          <a:solidFill>
                            <a:schemeClr val="tx1"/>
                          </a:solidFill>
                          <a:effectLst/>
                          <a:latin typeface="Tahoma" pitchFamily="34" charset="0"/>
                        </a:rPr>
                        <a:t>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pitchFamily="34" charset="0"/>
                        </a:rPr>
                        <a:t>O(nlog</a:t>
                      </a:r>
                      <a:r>
                        <a:rPr kumimoji="0" lang="en-US" sz="2800" b="0" i="0" u="none" strike="noStrike" cap="none" normalizeH="0" baseline="-25000" dirty="0" smtClean="0">
                          <a:ln>
                            <a:noFill/>
                          </a:ln>
                          <a:solidFill>
                            <a:schemeClr val="tx1"/>
                          </a:solidFill>
                          <a:effectLst/>
                          <a:latin typeface="Tahoma" pitchFamily="34" charset="0"/>
                        </a:rPr>
                        <a:t>2</a:t>
                      </a:r>
                      <a:r>
                        <a:rPr kumimoji="0" lang="en-US" sz="2800" b="0" i="0" u="none" strike="noStrike" cap="none" normalizeH="0" baseline="0" dirty="0" smtClean="0">
                          <a:ln>
                            <a:noFill/>
                          </a:ln>
                          <a:solidFill>
                            <a:schemeClr val="tx1"/>
                          </a:solidFill>
                          <a:effectLst/>
                          <a:latin typeface="Tahoma" pitchFamily="34" charset="0"/>
                        </a:rPr>
                        <a:t>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p:txBody>
          <a:bodyPr/>
          <a:lstStyle/>
          <a:p>
            <a:r>
              <a:rPr lang="en-US"/>
              <a:t>Searching</a:t>
            </a:r>
          </a:p>
        </p:txBody>
      </p:sp>
      <p:sp>
        <p:nvSpPr>
          <p:cNvPr id="289795" name="Rectangle 3"/>
          <p:cNvSpPr>
            <a:spLocks noGrp="1" noChangeArrowheads="1"/>
          </p:cNvSpPr>
          <p:nvPr>
            <p:ph type="body" idx="1"/>
          </p:nvPr>
        </p:nvSpPr>
        <p:spPr/>
        <p:txBody>
          <a:bodyPr/>
          <a:lstStyle/>
          <a:p>
            <a:r>
              <a:rPr lang="en-US"/>
              <a:t>Sequential search</a:t>
            </a:r>
          </a:p>
          <a:p>
            <a:r>
              <a:rPr lang="en-US"/>
              <a:t>Indexed sequential Search</a:t>
            </a:r>
          </a:p>
          <a:p>
            <a:r>
              <a:rPr lang="en-US"/>
              <a:t>Binary search</a:t>
            </a:r>
          </a:p>
          <a:p>
            <a:r>
              <a:rPr lang="en-US"/>
              <a:t>Binary tree </a:t>
            </a:r>
          </a:p>
          <a:p>
            <a:r>
              <a:rPr lang="en-US"/>
              <a:t>Hashing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15962"/>
          </a:xfrm>
        </p:spPr>
        <p:txBody>
          <a:bodyPr/>
          <a:lstStyle/>
          <a:p>
            <a:pPr algn="l" eaLnBrk="1" hangingPunct="1"/>
            <a:r>
              <a:rPr lang="en-US" sz="2800" smtClean="0"/>
              <a:t>Introduction to Sorting: Overview of Algorithms</a:t>
            </a:r>
          </a:p>
        </p:txBody>
      </p:sp>
      <p:sp>
        <p:nvSpPr>
          <p:cNvPr id="9219" name="Rectangle 3"/>
          <p:cNvSpPr>
            <a:spLocks noGrp="1" noChangeArrowheads="1"/>
          </p:cNvSpPr>
          <p:nvPr>
            <p:ph type="body" idx="1"/>
          </p:nvPr>
        </p:nvSpPr>
        <p:spPr>
          <a:xfrm>
            <a:off x="1143000" y="990600"/>
            <a:ext cx="8001000" cy="5867400"/>
          </a:xfrm>
        </p:spPr>
        <p:txBody>
          <a:bodyPr/>
          <a:lstStyle/>
          <a:p>
            <a:pPr eaLnBrk="1" hangingPunct="1"/>
            <a:r>
              <a:rPr lang="en-US" sz="2400" dirty="0" smtClean="0"/>
              <a:t>There is no </a:t>
            </a:r>
            <a:r>
              <a:rPr lang="en-US" sz="2400" b="1" dirty="0" smtClean="0"/>
              <a:t>known</a:t>
            </a:r>
            <a:r>
              <a:rPr lang="en-US" sz="2400" dirty="0" smtClean="0"/>
              <a:t> sorting algorithm that has </a:t>
            </a:r>
            <a:r>
              <a:rPr lang="en-US" sz="2400" b="1" dirty="0" smtClean="0"/>
              <a:t>all</a:t>
            </a:r>
            <a:r>
              <a:rPr lang="en-US" sz="2400" dirty="0" smtClean="0"/>
              <a:t> the properties we would like one to have.</a:t>
            </a:r>
          </a:p>
          <a:p>
            <a:pPr eaLnBrk="1" hangingPunct="1"/>
            <a:r>
              <a:rPr lang="en-US" sz="2400" dirty="0" smtClean="0"/>
              <a:t>We will examine a number of sorting algorithms. Generally, these fall into two categories: </a:t>
            </a:r>
            <a:r>
              <a:rPr lang="en-US" sz="2400" i="1" dirty="0" smtClean="0"/>
              <a:t>O</a:t>
            </a:r>
            <a:r>
              <a:rPr lang="en-US" sz="2400" dirty="0" smtClean="0"/>
              <a:t>(</a:t>
            </a:r>
            <a:r>
              <a:rPr lang="en-US" sz="2400" i="1" dirty="0" smtClean="0"/>
              <a:t>n</a:t>
            </a:r>
            <a:r>
              <a:rPr lang="en-US" sz="2400" baseline="30000" dirty="0" smtClean="0"/>
              <a:t>2</a:t>
            </a:r>
            <a:r>
              <a:rPr lang="en-US" sz="2400" dirty="0" smtClean="0"/>
              <a:t>) and </a:t>
            </a:r>
            <a:r>
              <a:rPr lang="en-US" sz="2400" i="1" dirty="0" smtClean="0"/>
              <a:t>O</a:t>
            </a:r>
            <a:r>
              <a:rPr lang="en-US" sz="2400" dirty="0" smtClean="0"/>
              <a:t>(</a:t>
            </a:r>
            <a:r>
              <a:rPr lang="en-US" sz="2400" i="1" dirty="0" smtClean="0"/>
              <a:t>n</a:t>
            </a:r>
            <a:r>
              <a:rPr lang="en-US" sz="2400" dirty="0" smtClean="0"/>
              <a:t> log </a:t>
            </a:r>
            <a:r>
              <a:rPr lang="en-US" sz="2400" i="1" dirty="0" smtClean="0"/>
              <a:t>n</a:t>
            </a:r>
            <a:r>
              <a:rPr lang="en-US" sz="2400" dirty="0" smtClean="0"/>
              <a:t>).</a:t>
            </a:r>
          </a:p>
          <a:p>
            <a:pPr lvl="1" eaLnBrk="1" hangingPunct="1"/>
            <a:r>
              <a:rPr lang="en-US" sz="2000" dirty="0" smtClean="0"/>
              <a:t>Quadratic [</a:t>
            </a:r>
            <a:r>
              <a:rPr lang="en-US" sz="2000" i="1" dirty="0" smtClean="0"/>
              <a:t>O</a:t>
            </a:r>
            <a:r>
              <a:rPr lang="en-US" sz="2000" dirty="0" smtClean="0"/>
              <a:t>(</a:t>
            </a:r>
            <a:r>
              <a:rPr lang="en-US" sz="2000" i="1" dirty="0" smtClean="0"/>
              <a:t>n</a:t>
            </a:r>
            <a:r>
              <a:rPr lang="en-US" sz="2000" baseline="30000" dirty="0" smtClean="0"/>
              <a:t>2</a:t>
            </a:r>
            <a:r>
              <a:rPr lang="en-US" sz="2000" dirty="0" smtClean="0"/>
              <a:t>)] Algorithms</a:t>
            </a:r>
          </a:p>
          <a:p>
            <a:pPr lvl="2" eaLnBrk="1" hangingPunct="1"/>
            <a:r>
              <a:rPr lang="en-US" sz="1800" dirty="0" smtClean="0"/>
              <a:t>Bubble Sort</a:t>
            </a:r>
          </a:p>
          <a:p>
            <a:pPr lvl="2" eaLnBrk="1" hangingPunct="1"/>
            <a:r>
              <a:rPr lang="en-US" sz="1800" dirty="0" smtClean="0"/>
              <a:t>Selection Sort</a:t>
            </a:r>
          </a:p>
          <a:p>
            <a:pPr lvl="2" eaLnBrk="1" hangingPunct="1"/>
            <a:r>
              <a:rPr lang="en-US" sz="1800" dirty="0" smtClean="0"/>
              <a:t>Insertion Sort</a:t>
            </a:r>
          </a:p>
          <a:p>
            <a:pPr lvl="2" eaLnBrk="1" hangingPunct="1"/>
            <a:r>
              <a:rPr lang="en-US" sz="1800" dirty="0" err="1" smtClean="0"/>
              <a:t>Quicksort</a:t>
            </a:r>
            <a:endParaRPr lang="en-US" sz="1800" dirty="0" smtClean="0"/>
          </a:p>
          <a:p>
            <a:pPr lvl="2" eaLnBrk="1" hangingPunct="1"/>
            <a:r>
              <a:rPr lang="en-US" sz="1800" dirty="0" smtClean="0"/>
              <a:t>A tree-based sort (later in semester)</a:t>
            </a:r>
          </a:p>
          <a:p>
            <a:pPr lvl="1" eaLnBrk="1" hangingPunct="1"/>
            <a:r>
              <a:rPr lang="en-US" sz="2000" dirty="0" smtClean="0"/>
              <a:t>Log-Linear [</a:t>
            </a:r>
            <a:r>
              <a:rPr lang="en-US" sz="2000" i="1" dirty="0" smtClean="0"/>
              <a:t>O</a:t>
            </a:r>
            <a:r>
              <a:rPr lang="en-US" sz="2000" dirty="0" smtClean="0"/>
              <a:t>(</a:t>
            </a:r>
            <a:r>
              <a:rPr lang="en-US" sz="2000" i="1" dirty="0" smtClean="0"/>
              <a:t>n</a:t>
            </a:r>
            <a:r>
              <a:rPr lang="en-US" sz="2000" dirty="0" smtClean="0"/>
              <a:t> log </a:t>
            </a:r>
            <a:r>
              <a:rPr lang="en-US" sz="2000" i="1" dirty="0" smtClean="0"/>
              <a:t>n</a:t>
            </a:r>
            <a:r>
              <a:rPr lang="en-US" sz="2000" dirty="0" smtClean="0"/>
              <a:t>)] Algorithms</a:t>
            </a:r>
          </a:p>
          <a:p>
            <a:pPr lvl="2" eaLnBrk="1" hangingPunct="1"/>
            <a:r>
              <a:rPr lang="en-US" sz="1800" dirty="0" smtClean="0"/>
              <a:t>Merge Sort</a:t>
            </a:r>
          </a:p>
          <a:p>
            <a:pPr lvl="2" eaLnBrk="1" hangingPunct="1"/>
            <a:r>
              <a:rPr lang="en-US" sz="1800" dirty="0" smtClean="0"/>
              <a:t>Heap Sort (mostly later in semester)</a:t>
            </a:r>
          </a:p>
          <a:p>
            <a:pPr lvl="1" eaLnBrk="1" hangingPunct="1"/>
            <a:r>
              <a:rPr lang="en-US" sz="2000" dirty="0" smtClean="0"/>
              <a:t>Special-Purpose Algorithm</a:t>
            </a:r>
          </a:p>
          <a:p>
            <a:pPr lvl="2" eaLnBrk="1" hangingPunct="1"/>
            <a:r>
              <a:rPr lang="en-US" sz="1800" dirty="0" smtClean="0"/>
              <a:t>Radix Sort</a:t>
            </a:r>
          </a:p>
        </p:txBody>
      </p:sp>
      <p:sp>
        <p:nvSpPr>
          <p:cNvPr id="9220" name="Text Box 4"/>
          <p:cNvSpPr txBox="1">
            <a:spLocks noChangeArrowheads="1"/>
          </p:cNvSpPr>
          <p:nvPr/>
        </p:nvSpPr>
        <p:spPr bwMode="auto">
          <a:xfrm>
            <a:off x="5791200" y="2819400"/>
            <a:ext cx="1828800" cy="1368425"/>
          </a:xfrm>
          <a:prstGeom prst="rect">
            <a:avLst/>
          </a:prstGeom>
          <a:noFill/>
          <a:ln w="9525">
            <a:noFill/>
            <a:miter lim="800000"/>
            <a:headEnd/>
            <a:tailEnd/>
          </a:ln>
        </p:spPr>
        <p:txBody>
          <a:bodyPr>
            <a:spAutoFit/>
          </a:bodyPr>
          <a:lstStyle/>
          <a:p>
            <a:pPr algn="ctr">
              <a:spcBef>
                <a:spcPct val="50000"/>
              </a:spcBef>
            </a:pPr>
            <a:r>
              <a:rPr lang="en-US" sz="1400">
                <a:solidFill>
                  <a:schemeClr val="folHlink"/>
                </a:solidFill>
                <a:latin typeface="Verdana" pitchFamily="34" charset="0"/>
              </a:rPr>
              <a:t>It may seem odd that an algorithm called “Quicksort” is in the slow category. More about this later.</a:t>
            </a:r>
          </a:p>
        </p:txBody>
      </p:sp>
      <p:sp>
        <p:nvSpPr>
          <p:cNvPr id="9221" name="Line 5"/>
          <p:cNvSpPr>
            <a:spLocks noChangeShapeType="1"/>
          </p:cNvSpPr>
          <p:nvPr/>
        </p:nvSpPr>
        <p:spPr bwMode="auto">
          <a:xfrm flipH="1">
            <a:off x="2514600" y="3429000"/>
            <a:ext cx="3276600" cy="533400"/>
          </a:xfrm>
          <a:prstGeom prst="line">
            <a:avLst/>
          </a:prstGeom>
          <a:noFill/>
          <a:ln w="25400" cap="rnd">
            <a:solidFill>
              <a:schemeClr val="folHlink"/>
            </a:solidFill>
            <a:prstDash val="sysDot"/>
            <a:round/>
            <a:headEnd/>
            <a:tailEnd type="stealth" w="med" len="med"/>
          </a:ln>
        </p:spPr>
        <p:txBody>
          <a:bodyPr wrap="none" anchor="ctr"/>
          <a:lstStyle/>
          <a:p>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792162"/>
          </a:xfrm>
        </p:spPr>
        <p:txBody>
          <a:bodyPr/>
          <a:lstStyle/>
          <a:p>
            <a:pPr algn="l" eaLnBrk="1" hangingPunct="1"/>
            <a:r>
              <a:rPr lang="en-US" sz="2800" smtClean="0"/>
              <a:t>Sorting Algorithms I: Bubble Sort </a:t>
            </a:r>
            <a:r>
              <a:rPr lang="en-US" sz="2800" smtClean="0">
                <a:cs typeface="Times New Roman" pitchFamily="18" charset="0"/>
              </a:rPr>
              <a:t>—</a:t>
            </a:r>
            <a:r>
              <a:rPr lang="en-US" sz="2800" smtClean="0"/>
              <a:t> Introduction</a:t>
            </a:r>
          </a:p>
        </p:txBody>
      </p:sp>
      <p:sp>
        <p:nvSpPr>
          <p:cNvPr id="10243" name="Rectangle 3"/>
          <p:cNvSpPr>
            <a:spLocks noGrp="1" noChangeArrowheads="1"/>
          </p:cNvSpPr>
          <p:nvPr>
            <p:ph type="body" idx="1"/>
          </p:nvPr>
        </p:nvSpPr>
        <p:spPr>
          <a:xfrm>
            <a:off x="1143000" y="1143000"/>
            <a:ext cx="7543800" cy="5059363"/>
          </a:xfrm>
        </p:spPr>
        <p:txBody>
          <a:bodyPr/>
          <a:lstStyle/>
          <a:p>
            <a:pPr eaLnBrk="1" hangingPunct="1">
              <a:lnSpc>
                <a:spcPct val="90000"/>
              </a:lnSpc>
            </a:pPr>
            <a:r>
              <a:rPr lang="en-US" sz="2800" dirty="0" smtClean="0"/>
              <a:t>One of the simplest sorting algorithms is also one of the worst: </a:t>
            </a:r>
            <a:r>
              <a:rPr lang="en-US" sz="2800" b="1" dirty="0" smtClean="0"/>
              <a:t>Bubble Sort</a:t>
            </a:r>
            <a:r>
              <a:rPr lang="en-US" sz="2800" dirty="0" smtClean="0"/>
              <a:t>.</a:t>
            </a:r>
          </a:p>
          <a:p>
            <a:pPr lvl="1" eaLnBrk="1" hangingPunct="1">
              <a:lnSpc>
                <a:spcPct val="90000"/>
              </a:lnSpc>
            </a:pPr>
            <a:r>
              <a:rPr lang="en-US" sz="2400" dirty="0" smtClean="0"/>
              <a:t>We cover it because it is easy to understand and analyze.</a:t>
            </a:r>
          </a:p>
          <a:p>
            <a:pPr lvl="1" eaLnBrk="1" hangingPunct="1">
              <a:lnSpc>
                <a:spcPct val="90000"/>
              </a:lnSpc>
            </a:pPr>
            <a:r>
              <a:rPr lang="en-US" sz="2400" dirty="0" smtClean="0"/>
              <a:t>But we never use it.</a:t>
            </a:r>
          </a:p>
          <a:p>
            <a:pPr eaLnBrk="1" hangingPunct="1">
              <a:lnSpc>
                <a:spcPct val="90000"/>
              </a:lnSpc>
            </a:pPr>
            <a:r>
              <a:rPr lang="en-US" sz="2800" dirty="0" smtClean="0"/>
              <a:t>Bubble Sort uses two basic operations:</a:t>
            </a:r>
          </a:p>
          <a:p>
            <a:pPr lvl="1" eaLnBrk="1" hangingPunct="1">
              <a:lnSpc>
                <a:spcPct val="90000"/>
              </a:lnSpc>
            </a:pPr>
            <a:r>
              <a:rPr lang="en-US" sz="2400" dirty="0" smtClean="0"/>
              <a:t>Compare</a:t>
            </a:r>
          </a:p>
          <a:p>
            <a:pPr lvl="2" eaLnBrk="1" hangingPunct="1">
              <a:lnSpc>
                <a:spcPct val="90000"/>
              </a:lnSpc>
            </a:pPr>
            <a:r>
              <a:rPr lang="en-US" sz="2000" dirty="0" smtClean="0"/>
              <a:t>Given two consecutive items in a list, which comes first?</a:t>
            </a:r>
          </a:p>
          <a:p>
            <a:pPr lvl="1" eaLnBrk="1" hangingPunct="1">
              <a:lnSpc>
                <a:spcPct val="90000"/>
              </a:lnSpc>
            </a:pPr>
            <a:r>
              <a:rPr lang="en-US" sz="2400" dirty="0" smtClean="0"/>
              <a:t>Swap</a:t>
            </a:r>
          </a:p>
          <a:p>
            <a:pPr lvl="2" eaLnBrk="1" hangingPunct="1">
              <a:lnSpc>
                <a:spcPct val="90000"/>
              </a:lnSpc>
            </a:pPr>
            <a:r>
              <a:rPr lang="en-US" sz="2000" dirty="0" smtClean="0"/>
              <a:t>Given two consecutive items in a list, swap them.</a:t>
            </a:r>
          </a:p>
          <a:p>
            <a:pPr eaLnBrk="1" hangingPunct="1">
              <a:lnSpc>
                <a:spcPct val="90000"/>
              </a:lnSpc>
            </a:pPr>
            <a:r>
              <a:rPr lang="en-US" sz="2800" dirty="0" smtClean="0"/>
              <a:t>Note that Bubble Sort only performs these operations on consecutive pairs of items.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66800" y="228600"/>
            <a:ext cx="7620000" cy="487363"/>
          </a:xfrm>
        </p:spPr>
        <p:txBody>
          <a:bodyPr>
            <a:normAutofit fontScale="90000"/>
          </a:bodyPr>
          <a:lstStyle/>
          <a:p>
            <a:pPr algn="l" eaLnBrk="1" hangingPunct="1"/>
            <a:r>
              <a:rPr lang="en-US" sz="2800" dirty="0" smtClean="0"/>
              <a:t>Sorting Algorithms I: Bubble Sort </a:t>
            </a:r>
            <a:r>
              <a:rPr lang="en-US" sz="2800" dirty="0" smtClean="0">
                <a:cs typeface="Times New Roman" pitchFamily="18" charset="0"/>
              </a:rPr>
              <a:t>—</a:t>
            </a:r>
            <a:r>
              <a:rPr lang="en-US" sz="2800" dirty="0" smtClean="0"/>
              <a:t> Description</a:t>
            </a:r>
          </a:p>
        </p:txBody>
      </p:sp>
      <p:sp>
        <p:nvSpPr>
          <p:cNvPr id="11267" name="Rectangle 3"/>
          <p:cNvSpPr>
            <a:spLocks noGrp="1" noChangeArrowheads="1"/>
          </p:cNvSpPr>
          <p:nvPr>
            <p:ph type="body" idx="1"/>
          </p:nvPr>
        </p:nvSpPr>
        <p:spPr>
          <a:xfrm>
            <a:off x="838200" y="762000"/>
            <a:ext cx="7924800" cy="6248400"/>
          </a:xfrm>
        </p:spPr>
        <p:txBody>
          <a:bodyPr/>
          <a:lstStyle/>
          <a:p>
            <a:pPr eaLnBrk="1" hangingPunct="1"/>
            <a:r>
              <a:rPr lang="en-US" sz="2800" dirty="0" smtClean="0"/>
              <a:t>Bubble Sort proceeds in a number of “passes”.</a:t>
            </a:r>
          </a:p>
          <a:p>
            <a:pPr lvl="1" eaLnBrk="1" hangingPunct="1"/>
            <a:r>
              <a:rPr lang="en-US" sz="2400" dirty="0" smtClean="0"/>
              <a:t>In each pass, we go through the list, considering each consecutive pair of items.</a:t>
            </a:r>
          </a:p>
          <a:p>
            <a:pPr lvl="1" eaLnBrk="1" hangingPunct="1"/>
            <a:r>
              <a:rPr lang="en-US" sz="2400" dirty="0" smtClean="0"/>
              <a:t>We compare. If the pair is out of order, we swap.</a:t>
            </a:r>
          </a:p>
          <a:p>
            <a:pPr lvl="1" eaLnBrk="1" hangingPunct="1"/>
            <a:r>
              <a:rPr lang="en-US" sz="2400" dirty="0" smtClean="0"/>
              <a:t>The larger items rise to the top like bubbles.</a:t>
            </a:r>
          </a:p>
          <a:p>
            <a:pPr lvl="2" eaLnBrk="1" hangingPunct="1"/>
            <a:r>
              <a:rPr lang="en-US" sz="2000" dirty="0" smtClean="0"/>
              <a:t>I assume we are sorting in ascending order.</a:t>
            </a:r>
          </a:p>
          <a:p>
            <a:pPr lvl="1" eaLnBrk="1" hangingPunct="1"/>
            <a:r>
              <a:rPr lang="en-US" sz="2400" dirty="0" smtClean="0"/>
              <a:t>After the first pass, the last item in the list is the largest.</a:t>
            </a:r>
          </a:p>
          <a:p>
            <a:pPr lvl="1" eaLnBrk="1" hangingPunct="1"/>
            <a:r>
              <a:rPr lang="en-US" sz="2400" dirty="0" smtClean="0"/>
              <a:t>Thus, later passes need not go through the entire list.</a:t>
            </a:r>
          </a:p>
          <a:p>
            <a:pPr eaLnBrk="1" hangingPunct="1"/>
            <a:r>
              <a:rPr lang="en-US" sz="2800" dirty="0" smtClean="0"/>
              <a:t>We can improve Bubble Sort’s performance on some kinds of nearly sorted data:</a:t>
            </a:r>
          </a:p>
          <a:p>
            <a:pPr lvl="1" eaLnBrk="1" hangingPunct="1"/>
            <a:r>
              <a:rPr lang="en-US" sz="2400" dirty="0" smtClean="0"/>
              <a:t>During each pass, keep track of whether we have done any swaps during that pass.</a:t>
            </a:r>
          </a:p>
          <a:p>
            <a:pPr lvl="1" eaLnBrk="1" hangingPunct="1"/>
            <a:r>
              <a:rPr lang="en-US" sz="2400" dirty="0" smtClean="0"/>
              <a:t>If not, then the data was sorted when the pass began. Quit.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eaLnBrk="1" hangingPunct="1"/>
            <a:r>
              <a:rPr lang="en-US" dirty="0" smtClean="0"/>
              <a:t>Sorting Algorithms I:</a:t>
            </a:r>
            <a:br>
              <a:rPr lang="en-US" dirty="0" smtClean="0"/>
            </a:br>
            <a:r>
              <a:rPr lang="en-US" dirty="0" smtClean="0"/>
              <a:t>Bubble Sort </a:t>
            </a:r>
            <a:r>
              <a:rPr lang="en-US" dirty="0" smtClean="0">
                <a:cs typeface="Times New Roman" pitchFamily="18" charset="0"/>
              </a:rPr>
              <a:t>—</a:t>
            </a:r>
            <a:r>
              <a:rPr lang="en-US" dirty="0" smtClean="0"/>
              <a:t> </a:t>
            </a:r>
          </a:p>
        </p:txBody>
      </p:sp>
      <p:sp>
        <p:nvSpPr>
          <p:cNvPr id="12291" name="Rectangle 3"/>
          <p:cNvSpPr>
            <a:spLocks noGrp="1" noChangeArrowheads="1"/>
          </p:cNvSpPr>
          <p:nvPr>
            <p:ph type="body" idx="1"/>
          </p:nvPr>
        </p:nvSpPr>
        <p:spPr/>
        <p:txBody>
          <a:bodyPr/>
          <a:lstStyle/>
          <a:p>
            <a:pPr eaLnBrk="1" hangingPunct="1">
              <a:lnSpc>
                <a:spcPct val="90000"/>
              </a:lnSpc>
              <a:buFontTx/>
              <a:buNone/>
            </a:pPr>
            <a:r>
              <a:rPr lang="en-US" i="1" dirty="0" smtClean="0"/>
              <a:t>1. Set </a:t>
            </a:r>
            <a:r>
              <a:rPr lang="en-US" i="1" dirty="0" err="1" smtClean="0"/>
              <a:t>i</a:t>
            </a:r>
            <a:r>
              <a:rPr lang="en-US" i="1" dirty="0" smtClean="0"/>
              <a:t> to 0</a:t>
            </a:r>
          </a:p>
          <a:p>
            <a:pPr eaLnBrk="1" hangingPunct="1">
              <a:lnSpc>
                <a:spcPct val="90000"/>
              </a:lnSpc>
              <a:buFontTx/>
              <a:buNone/>
            </a:pPr>
            <a:r>
              <a:rPr lang="en-US" i="1" dirty="0" smtClean="0"/>
              <a:t>2. Set j to </a:t>
            </a:r>
            <a:r>
              <a:rPr lang="en-US" i="1" dirty="0" err="1" smtClean="0"/>
              <a:t>i</a:t>
            </a:r>
            <a:r>
              <a:rPr lang="en-US" i="1" dirty="0" smtClean="0"/>
              <a:t> + 1 </a:t>
            </a:r>
          </a:p>
          <a:p>
            <a:pPr eaLnBrk="1" hangingPunct="1">
              <a:lnSpc>
                <a:spcPct val="90000"/>
              </a:lnSpc>
              <a:buFontTx/>
              <a:buNone/>
            </a:pPr>
            <a:r>
              <a:rPr lang="en-US" i="1" dirty="0" smtClean="0"/>
              <a:t>3. If a[</a:t>
            </a:r>
            <a:r>
              <a:rPr lang="en-US" i="1" dirty="0" err="1" smtClean="0"/>
              <a:t>i</a:t>
            </a:r>
            <a:r>
              <a:rPr lang="en-US" i="1" dirty="0" smtClean="0"/>
              <a:t>] &gt; a[j], exchange their values</a:t>
            </a:r>
          </a:p>
          <a:p>
            <a:pPr eaLnBrk="1" hangingPunct="1">
              <a:lnSpc>
                <a:spcPct val="90000"/>
              </a:lnSpc>
              <a:buFontTx/>
              <a:buNone/>
            </a:pPr>
            <a:r>
              <a:rPr lang="en-US" i="1" dirty="0" smtClean="0"/>
              <a:t> 4. Set j to j + 1. If j &lt; n </a:t>
            </a:r>
            <a:r>
              <a:rPr lang="en-US" i="1" dirty="0" err="1" smtClean="0"/>
              <a:t>goto</a:t>
            </a:r>
            <a:r>
              <a:rPr lang="en-US" i="1" dirty="0" smtClean="0"/>
              <a:t> step 3 </a:t>
            </a:r>
          </a:p>
          <a:p>
            <a:pPr eaLnBrk="1" hangingPunct="1">
              <a:lnSpc>
                <a:spcPct val="90000"/>
              </a:lnSpc>
              <a:buFontTx/>
              <a:buNone/>
            </a:pPr>
            <a:r>
              <a:rPr lang="en-US" i="1" dirty="0" smtClean="0"/>
              <a:t>5. Set </a:t>
            </a:r>
            <a:r>
              <a:rPr lang="en-US" i="1" dirty="0" err="1" smtClean="0"/>
              <a:t>i</a:t>
            </a:r>
            <a:r>
              <a:rPr lang="en-US" i="1" dirty="0" smtClean="0"/>
              <a:t> to </a:t>
            </a:r>
            <a:r>
              <a:rPr lang="en-US" i="1" dirty="0" err="1" smtClean="0"/>
              <a:t>i</a:t>
            </a:r>
            <a:r>
              <a:rPr lang="en-US" i="1" dirty="0" smtClean="0"/>
              <a:t> + 1. If </a:t>
            </a:r>
            <a:r>
              <a:rPr lang="en-US" i="1" dirty="0" err="1" smtClean="0"/>
              <a:t>i</a:t>
            </a:r>
            <a:r>
              <a:rPr lang="en-US" i="1" dirty="0" smtClean="0"/>
              <a:t> &lt; n - 1 </a:t>
            </a:r>
            <a:r>
              <a:rPr lang="en-US" i="1" dirty="0" err="1" smtClean="0"/>
              <a:t>goto</a:t>
            </a:r>
            <a:r>
              <a:rPr lang="en-US" i="1" dirty="0" smtClean="0"/>
              <a:t> step 2 </a:t>
            </a:r>
          </a:p>
          <a:p>
            <a:pPr eaLnBrk="1" hangingPunct="1">
              <a:lnSpc>
                <a:spcPct val="90000"/>
              </a:lnSpc>
              <a:buFontTx/>
              <a:buNone/>
            </a:pPr>
            <a:r>
              <a:rPr lang="en-US" i="1" dirty="0" smtClean="0"/>
              <a:t>6. a is now sorted in ascending order. </a:t>
            </a:r>
          </a:p>
          <a:p>
            <a:pPr eaLnBrk="1" hangingPunct="1">
              <a:lnSpc>
                <a:spcPct val="90000"/>
              </a:lnSpc>
              <a:buFontTx/>
              <a:buNone/>
            </a:pPr>
            <a:r>
              <a:rPr lang="en-US" i="1" dirty="0" smtClean="0"/>
              <a:t>Note: n is the number of elements in the array.</a:t>
            </a:r>
            <a:r>
              <a:rPr lang="en-US" dirty="0" smtClean="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90600" y="274638"/>
            <a:ext cx="7696200" cy="715962"/>
          </a:xfrm>
        </p:spPr>
        <p:txBody>
          <a:bodyPr/>
          <a:lstStyle/>
          <a:p>
            <a:pPr eaLnBrk="1" hangingPunct="1"/>
            <a:r>
              <a:rPr lang="en-US" sz="4000" dirty="0" smtClean="0"/>
              <a:t> Code</a:t>
            </a:r>
          </a:p>
        </p:txBody>
      </p:sp>
      <p:sp>
        <p:nvSpPr>
          <p:cNvPr id="13315" name="Rectangle 3"/>
          <p:cNvSpPr>
            <a:spLocks noGrp="1" noChangeArrowheads="1"/>
          </p:cNvSpPr>
          <p:nvPr>
            <p:ph type="body" idx="1"/>
          </p:nvPr>
        </p:nvSpPr>
        <p:spPr>
          <a:xfrm>
            <a:off x="1295400" y="1066800"/>
            <a:ext cx="7391400" cy="5486400"/>
          </a:xfrm>
        </p:spPr>
        <p:txBody>
          <a:bodyPr/>
          <a:lstStyle/>
          <a:p>
            <a:pPr eaLnBrk="1" hangingPunct="1">
              <a:lnSpc>
                <a:spcPct val="80000"/>
              </a:lnSpc>
              <a:buFontTx/>
              <a:buNone/>
            </a:pPr>
            <a:r>
              <a:rPr lang="en-US" sz="2000" b="1" dirty="0" err="1" smtClean="0"/>
              <a:t>int</a:t>
            </a:r>
            <a:r>
              <a:rPr lang="en-US" sz="2000" b="1" dirty="0" smtClean="0"/>
              <a:t> hold, j, pass;</a:t>
            </a:r>
          </a:p>
          <a:p>
            <a:pPr eaLnBrk="1" hangingPunct="1">
              <a:lnSpc>
                <a:spcPct val="80000"/>
              </a:lnSpc>
              <a:buFontTx/>
              <a:buNone/>
            </a:pPr>
            <a:r>
              <a:rPr lang="en-US" sz="2000" b="1" dirty="0" err="1" smtClean="0"/>
              <a:t>Int</a:t>
            </a:r>
            <a:r>
              <a:rPr lang="en-US" sz="2000" b="1" dirty="0" smtClean="0"/>
              <a:t> switched=true;</a:t>
            </a:r>
          </a:p>
          <a:p>
            <a:pPr eaLnBrk="1" hangingPunct="1">
              <a:lnSpc>
                <a:spcPct val="80000"/>
              </a:lnSpc>
              <a:buFontTx/>
              <a:buNone/>
            </a:pPr>
            <a:r>
              <a:rPr lang="en-US" sz="2000" b="1" dirty="0" smtClean="0"/>
              <a:t> </a:t>
            </a:r>
          </a:p>
          <a:p>
            <a:pPr eaLnBrk="1" hangingPunct="1">
              <a:lnSpc>
                <a:spcPct val="80000"/>
              </a:lnSpc>
              <a:buFontTx/>
              <a:buNone/>
            </a:pPr>
            <a:r>
              <a:rPr lang="en-US" sz="2000" b="1" dirty="0" smtClean="0"/>
              <a:t>for (pass=0; pass&lt; n-1 &amp;&amp; switched==True; pass++)</a:t>
            </a:r>
          </a:p>
          <a:p>
            <a:pPr eaLnBrk="1" hangingPunct="1">
              <a:lnSpc>
                <a:spcPct val="80000"/>
              </a:lnSpc>
              <a:buFontTx/>
              <a:buNone/>
            </a:pPr>
            <a:r>
              <a:rPr lang="en-US" sz="2000" b="1" dirty="0" smtClean="0"/>
              <a:t> {</a:t>
            </a:r>
          </a:p>
          <a:p>
            <a:pPr eaLnBrk="1" hangingPunct="1">
              <a:lnSpc>
                <a:spcPct val="80000"/>
              </a:lnSpc>
              <a:buFontTx/>
              <a:buNone/>
            </a:pPr>
            <a:r>
              <a:rPr lang="en-US" sz="2000" b="1" dirty="0" smtClean="0"/>
              <a:t>   switched=False;</a:t>
            </a:r>
          </a:p>
          <a:p>
            <a:pPr eaLnBrk="1" hangingPunct="1">
              <a:lnSpc>
                <a:spcPct val="80000"/>
              </a:lnSpc>
              <a:buFontTx/>
              <a:buNone/>
            </a:pPr>
            <a:endParaRPr lang="en-US" sz="2000" b="1" dirty="0" smtClean="0"/>
          </a:p>
          <a:p>
            <a:pPr eaLnBrk="1" hangingPunct="1">
              <a:lnSpc>
                <a:spcPct val="80000"/>
              </a:lnSpc>
              <a:buFontTx/>
              <a:buNone/>
            </a:pPr>
            <a:r>
              <a:rPr lang="en-US" sz="2000" b="1" dirty="0" smtClean="0"/>
              <a:t>    for( j=0; j&lt;n-pass-1; j++)</a:t>
            </a:r>
          </a:p>
          <a:p>
            <a:pPr eaLnBrk="1" hangingPunct="1">
              <a:lnSpc>
                <a:spcPct val="80000"/>
              </a:lnSpc>
              <a:buFontTx/>
              <a:buNone/>
            </a:pPr>
            <a:r>
              <a:rPr lang="en-US" sz="2000" b="1" dirty="0" smtClean="0"/>
              <a:t>         if (x[j] &gt; x[j+1])</a:t>
            </a:r>
          </a:p>
          <a:p>
            <a:pPr eaLnBrk="1" hangingPunct="1">
              <a:lnSpc>
                <a:spcPct val="80000"/>
              </a:lnSpc>
              <a:buFontTx/>
              <a:buNone/>
            </a:pPr>
            <a:r>
              <a:rPr lang="en-US" sz="2000" b="1" dirty="0" smtClean="0"/>
              <a:t>            {</a:t>
            </a:r>
          </a:p>
          <a:p>
            <a:pPr eaLnBrk="1" hangingPunct="1">
              <a:lnSpc>
                <a:spcPct val="80000"/>
              </a:lnSpc>
              <a:buFontTx/>
              <a:buNone/>
            </a:pPr>
            <a:r>
              <a:rPr lang="en-US" sz="2000" b="1" dirty="0" smtClean="0"/>
              <a:t>              switched =True;</a:t>
            </a:r>
          </a:p>
          <a:p>
            <a:pPr eaLnBrk="1" hangingPunct="1">
              <a:lnSpc>
                <a:spcPct val="80000"/>
              </a:lnSpc>
              <a:buFontTx/>
              <a:buNone/>
            </a:pPr>
            <a:r>
              <a:rPr lang="en-US" sz="2000" b="1" dirty="0" smtClean="0"/>
              <a:t>              hold=x[j];</a:t>
            </a:r>
          </a:p>
          <a:p>
            <a:pPr eaLnBrk="1" hangingPunct="1">
              <a:lnSpc>
                <a:spcPct val="80000"/>
              </a:lnSpc>
              <a:buFontTx/>
              <a:buNone/>
            </a:pPr>
            <a:r>
              <a:rPr lang="en-US" sz="2000" b="1" dirty="0" smtClean="0"/>
              <a:t>              x[j]=x[j+1];</a:t>
            </a:r>
          </a:p>
          <a:p>
            <a:pPr eaLnBrk="1" hangingPunct="1">
              <a:lnSpc>
                <a:spcPct val="80000"/>
              </a:lnSpc>
              <a:buFontTx/>
              <a:buNone/>
            </a:pPr>
            <a:r>
              <a:rPr lang="en-US" sz="2000" b="1" dirty="0" smtClean="0"/>
              <a:t>              x[j+1]=hold;</a:t>
            </a:r>
          </a:p>
          <a:p>
            <a:pPr eaLnBrk="1" hangingPunct="1">
              <a:lnSpc>
                <a:spcPct val="80000"/>
              </a:lnSpc>
              <a:buFontTx/>
              <a:buNone/>
            </a:pPr>
            <a:r>
              <a:rPr lang="en-US" sz="2000" b="1" dirty="0" smtClean="0"/>
              <a:t>            }</a:t>
            </a:r>
          </a:p>
          <a:p>
            <a:pPr eaLnBrk="1" hangingPunct="1">
              <a:lnSpc>
                <a:spcPct val="80000"/>
              </a:lnSpc>
              <a:buFontTx/>
              <a:buNone/>
            </a:pPr>
            <a:r>
              <a:rPr lang="en-US" sz="2000" b="1" dirty="0" smtClean="0"/>
              <a:t>   }</a:t>
            </a:r>
          </a:p>
          <a:p>
            <a:pPr eaLnBrk="1" hangingPunct="1">
              <a:lnSpc>
                <a:spcPct val="80000"/>
              </a:lnSpc>
              <a:buFontTx/>
              <a:buNone/>
            </a:pPr>
            <a:endParaRPr lang="en-US" sz="2000" b="1"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1248</TotalTime>
  <Words>2699</Words>
  <Application>Microsoft Office PowerPoint</Application>
  <PresentationFormat>On-screen Show (4:3)</PresentationFormat>
  <Paragraphs>539</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Solstice</vt:lpstr>
      <vt:lpstr>Data Structures and Algorithms </vt:lpstr>
      <vt:lpstr>Introduction to Sorting</vt:lpstr>
      <vt:lpstr>Introduction to Sorting</vt:lpstr>
      <vt:lpstr>Introduction to Sorting: Analyzing Sorting Algorithms</vt:lpstr>
      <vt:lpstr>Introduction to Sorting: Overview of Algorithms</vt:lpstr>
      <vt:lpstr>Sorting Algorithms I: Bubble Sort — Introduction</vt:lpstr>
      <vt:lpstr>Sorting Algorithms I: Bubble Sort — Description</vt:lpstr>
      <vt:lpstr>Sorting Algorithms I: Bubble Sort — </vt:lpstr>
      <vt:lpstr> Code</vt:lpstr>
      <vt:lpstr>Sorting Algorithms I: Bubble Sort — Analysis</vt:lpstr>
      <vt:lpstr>Sorting Algorithms I: Bubble Sort — Comments</vt:lpstr>
      <vt:lpstr>Insertion Sort</vt:lpstr>
      <vt:lpstr>Insertion Sort</vt:lpstr>
      <vt:lpstr>Insertion Sort</vt:lpstr>
      <vt:lpstr>Insertion Sort</vt:lpstr>
      <vt:lpstr>Insertion Sort Pseudocode</vt:lpstr>
      <vt:lpstr>Selection Sort</vt:lpstr>
      <vt:lpstr>Selection Sort</vt:lpstr>
      <vt:lpstr>Selection Sort</vt:lpstr>
      <vt:lpstr>Selection Sort</vt:lpstr>
      <vt:lpstr>Selection Sort Pseudocode</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vt:lpstr>
      <vt:lpstr>Quick Sort Pseudocode</vt:lpstr>
      <vt:lpstr>Quick Sort Pseudocode (cont)</vt:lpstr>
      <vt:lpstr>Quick Sort Pseudocode (cont)</vt:lpstr>
      <vt:lpstr>Quick Sort</vt:lpstr>
      <vt:lpstr>Efficiency of Quick Sort</vt:lpstr>
      <vt:lpstr>Bubble Sort vs. Quick Sort</vt:lpstr>
      <vt:lpstr>Heap Sort</vt:lpstr>
      <vt:lpstr>Efficiency Summary</vt:lpstr>
      <vt:lpstr>Searching</vt:lpstr>
    </vt:vector>
  </TitlesOfParts>
  <Company>MIT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Queues</dc:title>
  <dc:creator>Admin</dc:creator>
  <cp:lastModifiedBy>qrajput</cp:lastModifiedBy>
  <cp:revision>28</cp:revision>
  <dcterms:created xsi:type="dcterms:W3CDTF">2005-09-19T13:00:41Z</dcterms:created>
  <dcterms:modified xsi:type="dcterms:W3CDTF">2009-11-17T11:32:37Z</dcterms:modified>
</cp:coreProperties>
</file>